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6"/>
  </p:notesMasterIdLst>
  <p:sldIdLst>
    <p:sldId id="258" r:id="rId2"/>
    <p:sldId id="273" r:id="rId3"/>
    <p:sldId id="276" r:id="rId4"/>
    <p:sldId id="278" r:id="rId5"/>
    <p:sldId id="277" r:id="rId6"/>
    <p:sldId id="269" r:id="rId7"/>
    <p:sldId id="284" r:id="rId8"/>
    <p:sldId id="279" r:id="rId9"/>
    <p:sldId id="280" r:id="rId10"/>
    <p:sldId id="281" r:id="rId11"/>
    <p:sldId id="282" r:id="rId12"/>
    <p:sldId id="266" r:id="rId13"/>
    <p:sldId id="286"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BABE"/>
    <a:srgbClr val="F37771"/>
    <a:srgbClr val="F47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10"/>
    <p:restoredTop sz="89134"/>
  </p:normalViewPr>
  <p:slideViewPr>
    <p:cSldViewPr snapToGrid="0" showGuides="1">
      <p:cViewPr varScale="1">
        <p:scale>
          <a:sx n="99" d="100"/>
          <a:sy n="99" d="100"/>
        </p:scale>
        <p:origin x="192" y="296"/>
      </p:cViewPr>
      <p:guideLst>
        <p:guide orient="horz" pos="2160"/>
        <p:guide pos="3840"/>
      </p:guideLst>
    </p:cSldViewPr>
  </p:slideViewPr>
  <p:outlineViewPr>
    <p:cViewPr>
      <p:scale>
        <a:sx n="33" d="100"/>
        <a:sy n="33" d="100"/>
      </p:scale>
      <p:origin x="0" y="-52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9EEF5-B9CD-E649-AFA7-53FEE91BA09F}" type="datetimeFigureOut">
              <a:rPr lang="en-BE" smtClean="0"/>
              <a:t>18/10/2023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0C321-1CF9-5A4C-9796-3A8A2EB74753}" type="slidenum">
              <a:rPr lang="en-BE" smtClean="0"/>
              <a:t>‹#›</a:t>
            </a:fld>
            <a:endParaRPr lang="en-BE"/>
          </a:p>
        </p:txBody>
      </p:sp>
    </p:spTree>
    <p:extLst>
      <p:ext uri="{BB962C8B-B14F-4D97-AF65-F5344CB8AC3E}">
        <p14:creationId xmlns:p14="http://schemas.microsoft.com/office/powerpoint/2010/main" val="358564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7B0C321-1CF9-5A4C-9796-3A8A2EB74753}" type="slidenum">
              <a:rPr lang="en-BE" smtClean="0"/>
              <a:t>2</a:t>
            </a:fld>
            <a:endParaRPr lang="en-BE"/>
          </a:p>
        </p:txBody>
      </p:sp>
    </p:spTree>
    <p:extLst>
      <p:ext uri="{BB962C8B-B14F-4D97-AF65-F5344CB8AC3E}">
        <p14:creationId xmlns:p14="http://schemas.microsoft.com/office/powerpoint/2010/main" val="327520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4 outlines the relationship between private rental and net earnings for our hypothetical two earner couple. </a:t>
            </a:r>
          </a:p>
          <a:p>
            <a:endParaRPr lang="en-GB" dirty="0"/>
          </a:p>
          <a:p>
            <a:r>
              <a:rPr lang="en-GB" dirty="0"/>
              <a:t>In this case, we assume that one earner is at the average net income, while the second is at two-thirds of the average. Thus, the couple are still not a ‘low-income’ household by local standards. What we can see is that when a second income earner is added, the affordability situation improves. Indeed, while no city fell below the 30% threshold for a single-earner renting a one-bedroom apartment, a number of cities meet this affordability standard for the two-earner household. However, the differences between cities remains stark. </a:t>
            </a:r>
          </a:p>
          <a:p>
            <a:endParaRPr lang="en-GB" dirty="0"/>
          </a:p>
          <a:p>
            <a:r>
              <a:rPr lang="en-GB" dirty="0"/>
              <a:t>While the couple will pay less than 20% of their net income for a one-bedroom apartment in Bonn or Lyon, in Lisbon or Athens they are close to, or even above, the 60% mark. When it comes to a two-bedroom property, only a small fraction of cities fall below the 30% level of required net income. Again, we must emphasise that the </a:t>
            </a:r>
            <a:r>
              <a:rPr lang="en-GB" dirty="0" err="1"/>
              <a:t>twoincome</a:t>
            </a:r>
            <a:r>
              <a:rPr lang="en-GB" dirty="0"/>
              <a:t> household in this scenario is not low-income, and yet privately renting a home is clearly an issue for them in most instances. </a:t>
            </a:r>
          </a:p>
          <a:p>
            <a:endParaRPr lang="en-GB" dirty="0"/>
          </a:p>
          <a:p>
            <a:r>
              <a:rPr lang="en-GB" dirty="0"/>
              <a:t>Thus, those with less means will feel the economic strain linked to housing themselves more acutely, or else will be left in the situation that living in the city is simply not an option. This can see them forced to give up employment or educational opportunities, strain family or community ties, and reinforce the so-called ‘insider’ versus ‘outsider’ problem, by which those not already living in a city are prevented from accessing the various opportunities that may be available there. This is bad not only for the individual households concerned, but also for the wider society. Indeed, as noted by the OECD in a recent Working Paper: “Moving matters. The ease of moving residence geographically has efficiency implications because it affects the job-matching process: low rates of residential mobility can be an obstacle to labour adjustment, making labour markets less efficient, with adverse effects on overall economic performance” iii . </a:t>
            </a:r>
            <a:endParaRPr lang="en-BE" dirty="0"/>
          </a:p>
        </p:txBody>
      </p:sp>
      <p:sp>
        <p:nvSpPr>
          <p:cNvPr id="4" name="Slide Number Placeholder 3"/>
          <p:cNvSpPr>
            <a:spLocks noGrp="1"/>
          </p:cNvSpPr>
          <p:nvPr>
            <p:ph type="sldNum" sz="quarter" idx="5"/>
          </p:nvPr>
        </p:nvSpPr>
        <p:spPr/>
        <p:txBody>
          <a:bodyPr/>
          <a:lstStyle/>
          <a:p>
            <a:fld id="{57B0C321-1CF9-5A4C-9796-3A8A2EB74753}" type="slidenum">
              <a:rPr lang="en-BE" smtClean="0"/>
              <a:t>3</a:t>
            </a:fld>
            <a:endParaRPr lang="en-BE"/>
          </a:p>
        </p:txBody>
      </p:sp>
    </p:spTree>
    <p:extLst>
      <p:ext uri="{BB962C8B-B14F-4D97-AF65-F5344CB8AC3E}">
        <p14:creationId xmlns:p14="http://schemas.microsoft.com/office/powerpoint/2010/main" val="366846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7B0C321-1CF9-5A4C-9796-3A8A2EB74753}" type="slidenum">
              <a:rPr lang="en-BE" smtClean="0"/>
              <a:t>4</a:t>
            </a:fld>
            <a:endParaRPr lang="en-BE"/>
          </a:p>
        </p:txBody>
      </p:sp>
    </p:spTree>
    <p:extLst>
      <p:ext uri="{BB962C8B-B14F-4D97-AF65-F5344CB8AC3E}">
        <p14:creationId xmlns:p14="http://schemas.microsoft.com/office/powerpoint/2010/main" val="178055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7B0C321-1CF9-5A4C-9796-3A8A2EB74753}" type="slidenum">
              <a:rPr lang="en-BE" smtClean="0"/>
              <a:t>5</a:t>
            </a:fld>
            <a:endParaRPr lang="en-BE"/>
          </a:p>
        </p:txBody>
      </p:sp>
    </p:spTree>
    <p:extLst>
      <p:ext uri="{BB962C8B-B14F-4D97-AF65-F5344CB8AC3E}">
        <p14:creationId xmlns:p14="http://schemas.microsoft.com/office/powerpoint/2010/main" val="209586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65BABE"/>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6617C768-35ED-E212-807C-977132007200}"/>
              </a:ext>
            </a:extLst>
          </p:cNvPr>
          <p:cNvSpPr/>
          <p:nvPr userDrawn="1"/>
        </p:nvSpPr>
        <p:spPr>
          <a:xfrm>
            <a:off x="437174" y="1089479"/>
            <a:ext cx="11496668" cy="4526317"/>
          </a:xfrm>
          <a:prstGeom prst="rect">
            <a:avLst/>
          </a:prstGeom>
          <a:solidFill>
            <a:srgbClr val="F47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accent1"/>
              </a:solidFill>
            </a:endParaRPr>
          </a:p>
        </p:txBody>
      </p:sp>
    </p:spTree>
    <p:extLst>
      <p:ext uri="{BB962C8B-B14F-4D97-AF65-F5344CB8AC3E}">
        <p14:creationId xmlns:p14="http://schemas.microsoft.com/office/powerpoint/2010/main" val="2255711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White">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5BC649E9-48AF-581D-3A55-D3177696BB77}"/>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71889" y="6104619"/>
            <a:ext cx="359052" cy="482272"/>
          </a:xfrm>
          <a:prstGeom prst="rect">
            <a:avLst/>
          </a:prstGeom>
        </p:spPr>
      </p:pic>
    </p:spTree>
    <p:extLst>
      <p:ext uri="{BB962C8B-B14F-4D97-AF65-F5344CB8AC3E}">
        <p14:creationId xmlns:p14="http://schemas.microsoft.com/office/powerpoint/2010/main" val="2058668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Salmon">
    <p:bg>
      <p:bgPr>
        <a:solidFill>
          <a:srgbClr val="F47770"/>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19800104-B988-3E08-9043-C0E127FC466A}"/>
              </a:ext>
            </a:extLst>
          </p:cNvPr>
          <p:cNvPicPr>
            <a:picLocks noChangeAspect="1"/>
          </p:cNvPicPr>
          <p:nvPr userDrawn="1"/>
        </p:nvPicPr>
        <p:blipFill>
          <a:blip r:embed="rId2"/>
          <a:srcRect/>
          <a:stretch/>
        </p:blipFill>
        <p:spPr>
          <a:xfrm>
            <a:off x="11571889" y="6104900"/>
            <a:ext cx="359052" cy="481709"/>
          </a:xfrm>
          <a:prstGeom prst="rect">
            <a:avLst/>
          </a:prstGeom>
        </p:spPr>
      </p:pic>
    </p:spTree>
    <p:extLst>
      <p:ext uri="{BB962C8B-B14F-4D97-AF65-F5344CB8AC3E}">
        <p14:creationId xmlns:p14="http://schemas.microsoft.com/office/powerpoint/2010/main" val="282206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Turquoise">
    <p:bg>
      <p:bgPr>
        <a:solidFill>
          <a:srgbClr val="65BABE"/>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092B293D-57D2-4FC4-3891-10CAE6317B6D}"/>
              </a:ext>
            </a:extLst>
          </p:cNvPr>
          <p:cNvPicPr>
            <a:picLocks noChangeAspect="1"/>
          </p:cNvPicPr>
          <p:nvPr userDrawn="1"/>
        </p:nvPicPr>
        <p:blipFill>
          <a:blip r:embed="rId2"/>
          <a:srcRect/>
          <a:stretch/>
        </p:blipFill>
        <p:spPr>
          <a:xfrm>
            <a:off x="11571889" y="6104900"/>
            <a:ext cx="359052" cy="481709"/>
          </a:xfrm>
          <a:prstGeom prst="rect">
            <a:avLst/>
          </a:prstGeom>
        </p:spPr>
      </p:pic>
    </p:spTree>
    <p:extLst>
      <p:ext uri="{BB962C8B-B14F-4D97-AF65-F5344CB8AC3E}">
        <p14:creationId xmlns:p14="http://schemas.microsoft.com/office/powerpoint/2010/main" val="235110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65BABE"/>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9620C1D-7AA0-467F-B62C-52F9636C16DD}"/>
              </a:ext>
            </a:extLst>
          </p:cNvPr>
          <p:cNvSpPr/>
          <p:nvPr userDrawn="1"/>
        </p:nvSpPr>
        <p:spPr>
          <a:xfrm>
            <a:off x="0" y="13948"/>
            <a:ext cx="12192000" cy="6844052"/>
          </a:xfrm>
          <a:prstGeom prst="rect">
            <a:avLst/>
          </a:prstGeom>
          <a:solidFill>
            <a:srgbClr val="65B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accent1"/>
              </a:solidFill>
            </a:endParaRPr>
          </a:p>
        </p:txBody>
      </p:sp>
      <p:sp>
        <p:nvSpPr>
          <p:cNvPr id="9" name="Title 1">
            <a:extLst>
              <a:ext uri="{FF2B5EF4-FFF2-40B4-BE49-F238E27FC236}">
                <a16:creationId xmlns:a16="http://schemas.microsoft.com/office/drawing/2014/main" id="{184A321D-FDC3-335F-7E87-8D5EFBA6DB69}"/>
              </a:ext>
            </a:extLst>
          </p:cNvPr>
          <p:cNvSpPr>
            <a:spLocks noGrp="1"/>
          </p:cNvSpPr>
          <p:nvPr>
            <p:ph type="title" hasCustomPrompt="1"/>
          </p:nvPr>
        </p:nvSpPr>
        <p:spPr>
          <a:xfrm>
            <a:off x="2446804" y="2062952"/>
            <a:ext cx="7283669" cy="1655304"/>
          </a:xfrm>
          <a:prstGeom prst="rect">
            <a:avLst/>
          </a:prstGeom>
        </p:spPr>
        <p:txBody>
          <a:bodyPr anchor="ctr">
            <a:normAutofit/>
          </a:bodyPr>
          <a:lstStyle>
            <a:lvl1pPr algn="ctr">
              <a:defRPr sz="8800" b="1">
                <a:solidFill>
                  <a:schemeClr val="bg1"/>
                </a:solidFill>
                <a:latin typeface="Arial" panose="020B0604020202020204" pitchFamily="34" charset="0"/>
                <a:cs typeface="Arial" panose="020B0604020202020204" pitchFamily="34" charset="0"/>
              </a:defRPr>
            </a:lvl1pPr>
          </a:lstStyle>
          <a:p>
            <a:r>
              <a:rPr lang="es-ES" dirty="0"/>
              <a:t>THANK YOU</a:t>
            </a:r>
            <a:endParaRPr lang="en-US" dirty="0"/>
          </a:p>
        </p:txBody>
      </p:sp>
      <p:pic>
        <p:nvPicPr>
          <p:cNvPr id="3" name="Imagen 2" descr="Icono&#10;&#10;Descripción generada automáticamente">
            <a:extLst>
              <a:ext uri="{FF2B5EF4-FFF2-40B4-BE49-F238E27FC236}">
                <a16:creationId xmlns:a16="http://schemas.microsoft.com/office/drawing/2014/main" id="{896B2DE2-108D-9C62-97E8-11875C91C7F8}"/>
              </a:ext>
            </a:extLst>
          </p:cNvPr>
          <p:cNvPicPr>
            <a:picLocks noChangeAspect="1"/>
          </p:cNvPicPr>
          <p:nvPr userDrawn="1"/>
        </p:nvPicPr>
        <p:blipFill>
          <a:blip r:embed="rId2"/>
          <a:stretch>
            <a:fillRect/>
          </a:stretch>
        </p:blipFill>
        <p:spPr>
          <a:xfrm>
            <a:off x="5664562" y="4779147"/>
            <a:ext cx="848152" cy="1137894"/>
          </a:xfrm>
          <a:prstGeom prst="rect">
            <a:avLst/>
          </a:prstGeom>
        </p:spPr>
      </p:pic>
      <p:pic>
        <p:nvPicPr>
          <p:cNvPr id="5" name="Imagen 4">
            <a:extLst>
              <a:ext uri="{FF2B5EF4-FFF2-40B4-BE49-F238E27FC236}">
                <a16:creationId xmlns:a16="http://schemas.microsoft.com/office/drawing/2014/main" id="{93BAE852-03A7-FDF5-5E99-2755DB705925}"/>
              </a:ext>
            </a:extLst>
          </p:cNvPr>
          <p:cNvPicPr>
            <a:picLocks noChangeAspect="1"/>
          </p:cNvPicPr>
          <p:nvPr userDrawn="1"/>
        </p:nvPicPr>
        <p:blipFill>
          <a:blip r:embed="rId3"/>
          <a:stretch>
            <a:fillRect/>
          </a:stretch>
        </p:blipFill>
        <p:spPr>
          <a:xfrm>
            <a:off x="3613150" y="3692790"/>
            <a:ext cx="4965700" cy="393700"/>
          </a:xfrm>
          <a:prstGeom prst="rect">
            <a:avLst/>
          </a:prstGeom>
        </p:spPr>
      </p:pic>
      <p:pic>
        <p:nvPicPr>
          <p:cNvPr id="6" name="Imagen 5">
            <a:extLst>
              <a:ext uri="{FF2B5EF4-FFF2-40B4-BE49-F238E27FC236}">
                <a16:creationId xmlns:a16="http://schemas.microsoft.com/office/drawing/2014/main" id="{DFD5EEF9-A243-5FA8-789E-316299C82302}"/>
              </a:ext>
            </a:extLst>
          </p:cNvPr>
          <p:cNvPicPr>
            <a:picLocks noChangeAspect="1"/>
          </p:cNvPicPr>
          <p:nvPr userDrawn="1"/>
        </p:nvPicPr>
        <p:blipFill>
          <a:blip r:embed="rId3"/>
          <a:stretch>
            <a:fillRect/>
          </a:stretch>
        </p:blipFill>
        <p:spPr>
          <a:xfrm flipH="1">
            <a:off x="3605788" y="1669252"/>
            <a:ext cx="4965700" cy="393700"/>
          </a:xfrm>
          <a:prstGeom prst="rect">
            <a:avLst/>
          </a:prstGeom>
        </p:spPr>
      </p:pic>
    </p:spTree>
    <p:extLst>
      <p:ext uri="{BB962C8B-B14F-4D97-AF65-F5344CB8AC3E}">
        <p14:creationId xmlns:p14="http://schemas.microsoft.com/office/powerpoint/2010/main" val="2818924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redits">
    <p:bg>
      <p:bgPr>
        <a:solidFill>
          <a:srgbClr val="65BABE"/>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6D36DBBA-4D3D-6A14-9282-C62CBEF4BF8A}"/>
              </a:ext>
            </a:extLst>
          </p:cNvPr>
          <p:cNvSpPr/>
          <p:nvPr userDrawn="1"/>
        </p:nvSpPr>
        <p:spPr>
          <a:xfrm>
            <a:off x="489775" y="462455"/>
            <a:ext cx="11197728" cy="58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accent1"/>
              </a:solidFill>
            </a:endParaRPr>
          </a:p>
        </p:txBody>
      </p:sp>
      <p:sp>
        <p:nvSpPr>
          <p:cNvPr id="8" name="Rectangle 15">
            <a:extLst>
              <a:ext uri="{FF2B5EF4-FFF2-40B4-BE49-F238E27FC236}">
                <a16:creationId xmlns:a16="http://schemas.microsoft.com/office/drawing/2014/main" id="{1948BB1B-C4F7-AF18-CE53-0ED6346FCE7E}"/>
              </a:ext>
            </a:extLst>
          </p:cNvPr>
          <p:cNvSpPr/>
          <p:nvPr userDrawn="1"/>
        </p:nvSpPr>
        <p:spPr>
          <a:xfrm>
            <a:off x="2263395" y="0"/>
            <a:ext cx="7650488" cy="6858000"/>
          </a:xfrm>
          <a:prstGeom prst="rect">
            <a:avLst/>
          </a:prstGeom>
          <a:solidFill>
            <a:srgbClr val="F47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accent1"/>
              </a:solidFill>
            </a:endParaRPr>
          </a:p>
        </p:txBody>
      </p:sp>
      <p:sp>
        <p:nvSpPr>
          <p:cNvPr id="9" name="Title 1">
            <a:extLst>
              <a:ext uri="{FF2B5EF4-FFF2-40B4-BE49-F238E27FC236}">
                <a16:creationId xmlns:a16="http://schemas.microsoft.com/office/drawing/2014/main" id="{184A321D-FDC3-335F-7E87-8D5EFBA6DB69}"/>
              </a:ext>
            </a:extLst>
          </p:cNvPr>
          <p:cNvSpPr>
            <a:spLocks noGrp="1"/>
          </p:cNvSpPr>
          <p:nvPr>
            <p:ph type="title" hasCustomPrompt="1"/>
          </p:nvPr>
        </p:nvSpPr>
        <p:spPr>
          <a:xfrm>
            <a:off x="2446804" y="1366048"/>
            <a:ext cx="7283669" cy="5065382"/>
          </a:xfrm>
          <a:prstGeom prst="rect">
            <a:avLst/>
          </a:prstGeom>
        </p:spPr>
        <p:txBody>
          <a:bodyPr anchor="ctr">
            <a:normAutofit/>
          </a:bodyPr>
          <a:lstStyle>
            <a:lvl1pPr algn="ctr">
              <a:defRPr sz="3200" b="1">
                <a:solidFill>
                  <a:schemeClr val="bg1"/>
                </a:solidFill>
                <a:latin typeface="Arial" panose="020B0604020202020204" pitchFamily="34" charset="0"/>
                <a:cs typeface="Arial" panose="020B0604020202020204" pitchFamily="34" charset="0"/>
              </a:defRPr>
            </a:lvl1pPr>
          </a:lstStyle>
          <a:p>
            <a:r>
              <a:rPr lang="es-ES" dirty="0"/>
              <a:t>CLICK TO MODIFY THE TITLE STYLE OF THE PATTERN</a:t>
            </a:r>
            <a:endParaRPr lang="en-US" dirty="0"/>
          </a:p>
        </p:txBody>
      </p:sp>
      <p:pic>
        <p:nvPicPr>
          <p:cNvPr id="11" name="Imagen 10" descr="Un dibujo de una persona&#10;&#10;Descripción generada automáticamente con confianza baja">
            <a:extLst>
              <a:ext uri="{FF2B5EF4-FFF2-40B4-BE49-F238E27FC236}">
                <a16:creationId xmlns:a16="http://schemas.microsoft.com/office/drawing/2014/main" id="{B75995DD-2E12-1517-EE79-E11A242CCB28}"/>
              </a:ext>
            </a:extLst>
          </p:cNvPr>
          <p:cNvPicPr>
            <a:picLocks noChangeAspect="1"/>
          </p:cNvPicPr>
          <p:nvPr userDrawn="1"/>
        </p:nvPicPr>
        <p:blipFill>
          <a:blip r:embed="rId2"/>
          <a:stretch>
            <a:fillRect/>
          </a:stretch>
        </p:blipFill>
        <p:spPr>
          <a:xfrm rot="20447920">
            <a:off x="1327078" y="5465379"/>
            <a:ext cx="614469" cy="427202"/>
          </a:xfrm>
          <a:prstGeom prst="rect">
            <a:avLst/>
          </a:prstGeom>
        </p:spPr>
      </p:pic>
      <p:pic>
        <p:nvPicPr>
          <p:cNvPr id="12" name="Imagen 11" descr="Un dibujo de una persona&#10;&#10;Descripción generada automáticamente con confianza baja">
            <a:extLst>
              <a:ext uri="{FF2B5EF4-FFF2-40B4-BE49-F238E27FC236}">
                <a16:creationId xmlns:a16="http://schemas.microsoft.com/office/drawing/2014/main" id="{B8610426-FFE6-6117-16F0-B5E4622F295A}"/>
              </a:ext>
            </a:extLst>
          </p:cNvPr>
          <p:cNvPicPr>
            <a:picLocks noChangeAspect="1"/>
          </p:cNvPicPr>
          <p:nvPr userDrawn="1"/>
        </p:nvPicPr>
        <p:blipFill>
          <a:blip r:embed="rId2"/>
          <a:stretch>
            <a:fillRect/>
          </a:stretch>
        </p:blipFill>
        <p:spPr>
          <a:xfrm rot="1809160">
            <a:off x="1256664" y="872358"/>
            <a:ext cx="614469" cy="427202"/>
          </a:xfrm>
          <a:prstGeom prst="rect">
            <a:avLst/>
          </a:prstGeom>
        </p:spPr>
      </p:pic>
      <p:pic>
        <p:nvPicPr>
          <p:cNvPr id="13" name="Imagen 12" descr="Un dibujo de una persona&#10;&#10;Descripción generada automáticamente con confianza baja">
            <a:extLst>
              <a:ext uri="{FF2B5EF4-FFF2-40B4-BE49-F238E27FC236}">
                <a16:creationId xmlns:a16="http://schemas.microsoft.com/office/drawing/2014/main" id="{11426BB2-81B9-F018-4491-9DDA681EEAEB}"/>
              </a:ext>
            </a:extLst>
          </p:cNvPr>
          <p:cNvPicPr>
            <a:picLocks noChangeAspect="1"/>
          </p:cNvPicPr>
          <p:nvPr userDrawn="1"/>
        </p:nvPicPr>
        <p:blipFill>
          <a:blip r:embed="rId2"/>
          <a:stretch>
            <a:fillRect/>
          </a:stretch>
        </p:blipFill>
        <p:spPr>
          <a:xfrm rot="12774656">
            <a:off x="10166278" y="5465380"/>
            <a:ext cx="614469" cy="427202"/>
          </a:xfrm>
          <a:prstGeom prst="rect">
            <a:avLst/>
          </a:prstGeom>
        </p:spPr>
      </p:pic>
      <p:pic>
        <p:nvPicPr>
          <p:cNvPr id="14" name="Imagen 13" descr="Un dibujo de una persona&#10;&#10;Descripción generada automáticamente con confianza baja">
            <a:extLst>
              <a:ext uri="{FF2B5EF4-FFF2-40B4-BE49-F238E27FC236}">
                <a16:creationId xmlns:a16="http://schemas.microsoft.com/office/drawing/2014/main" id="{D2B51DC6-ECEC-C6FA-82A4-603895D40EC0}"/>
              </a:ext>
            </a:extLst>
          </p:cNvPr>
          <p:cNvPicPr>
            <a:picLocks noChangeAspect="1"/>
          </p:cNvPicPr>
          <p:nvPr userDrawn="1"/>
        </p:nvPicPr>
        <p:blipFill>
          <a:blip r:embed="rId2"/>
          <a:stretch>
            <a:fillRect/>
          </a:stretch>
        </p:blipFill>
        <p:spPr>
          <a:xfrm rot="8603135">
            <a:off x="10095864" y="872359"/>
            <a:ext cx="614469" cy="427202"/>
          </a:xfrm>
          <a:prstGeom prst="rect">
            <a:avLst/>
          </a:prstGeom>
        </p:spPr>
      </p:pic>
      <p:pic>
        <p:nvPicPr>
          <p:cNvPr id="15" name="Picture 7">
            <a:extLst>
              <a:ext uri="{FF2B5EF4-FFF2-40B4-BE49-F238E27FC236}">
                <a16:creationId xmlns:a16="http://schemas.microsoft.com/office/drawing/2014/main" id="{270F05A2-A140-2EB3-21BC-3467C171AC91}"/>
              </a:ext>
            </a:extLst>
          </p:cNvPr>
          <p:cNvPicPr>
            <a:picLocks noChangeAspect="1"/>
          </p:cNvPicPr>
          <p:nvPr userDrawn="1"/>
        </p:nvPicPr>
        <p:blipFill>
          <a:blip r:embed="rId3"/>
          <a:srcRect/>
          <a:stretch/>
        </p:blipFill>
        <p:spPr>
          <a:xfrm>
            <a:off x="5788622" y="541283"/>
            <a:ext cx="614756" cy="824765"/>
          </a:xfrm>
          <a:prstGeom prst="rect">
            <a:avLst/>
          </a:prstGeom>
        </p:spPr>
      </p:pic>
    </p:spTree>
    <p:extLst>
      <p:ext uri="{BB962C8B-B14F-4D97-AF65-F5344CB8AC3E}">
        <p14:creationId xmlns:p14="http://schemas.microsoft.com/office/powerpoint/2010/main" val="34350866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1">
    <p:bg>
      <p:bgPr>
        <a:solidFill>
          <a:srgbClr val="65BABE"/>
        </a:solidFill>
        <a:effectLst/>
      </p:bgPr>
    </p:bg>
    <p:spTree>
      <p:nvGrpSpPr>
        <p:cNvPr id="1" name=""/>
        <p:cNvGrpSpPr/>
        <p:nvPr/>
      </p:nvGrpSpPr>
      <p:grpSpPr>
        <a:xfrm>
          <a:off x="0" y="0"/>
          <a:ext cx="0" cy="0"/>
          <a:chOff x="0" y="0"/>
          <a:chExt cx="0" cy="0"/>
        </a:xfrm>
      </p:grpSpPr>
      <p:pic>
        <p:nvPicPr>
          <p:cNvPr id="9" name="Imagen 8" descr="Imagen en blanco y negro&#10;&#10;Descripción generada automáticamente con confianza media">
            <a:extLst>
              <a:ext uri="{FF2B5EF4-FFF2-40B4-BE49-F238E27FC236}">
                <a16:creationId xmlns:a16="http://schemas.microsoft.com/office/drawing/2014/main" id="{5BBB1BD8-7884-30FA-0C9B-406BF24EFF17}"/>
              </a:ext>
            </a:extLst>
          </p:cNvPr>
          <p:cNvPicPr>
            <a:picLocks noChangeAspect="1"/>
          </p:cNvPicPr>
          <p:nvPr userDrawn="1"/>
        </p:nvPicPr>
        <p:blipFill>
          <a:blip r:embed="rId2"/>
          <a:stretch>
            <a:fillRect/>
          </a:stretch>
        </p:blipFill>
        <p:spPr>
          <a:xfrm>
            <a:off x="1537676" y="472965"/>
            <a:ext cx="9282723" cy="5517932"/>
          </a:xfrm>
          <a:prstGeom prst="rect">
            <a:avLst/>
          </a:prstGeom>
        </p:spPr>
      </p:pic>
      <p:sp>
        <p:nvSpPr>
          <p:cNvPr id="3" name="Title 1">
            <a:extLst>
              <a:ext uri="{FF2B5EF4-FFF2-40B4-BE49-F238E27FC236}">
                <a16:creationId xmlns:a16="http://schemas.microsoft.com/office/drawing/2014/main" id="{DF50F7CC-E022-DF69-4003-2C430E43A54C}"/>
              </a:ext>
            </a:extLst>
          </p:cNvPr>
          <p:cNvSpPr>
            <a:spLocks noGrp="1"/>
          </p:cNvSpPr>
          <p:nvPr>
            <p:ph type="title"/>
          </p:nvPr>
        </p:nvSpPr>
        <p:spPr>
          <a:xfrm>
            <a:off x="2446804" y="472964"/>
            <a:ext cx="7283669" cy="6385035"/>
          </a:xfrm>
          <a:prstGeom prst="rect">
            <a:avLst/>
          </a:prstGeom>
        </p:spPr>
        <p:txBody>
          <a:bodyPr anchor="ctr">
            <a:norm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title</a:t>
            </a:r>
            <a:r>
              <a:rPr lang="es-ES" dirty="0"/>
              <a:t> </a:t>
            </a:r>
            <a:r>
              <a:rPr lang="es-ES" dirty="0" err="1"/>
              <a:t>style</a:t>
            </a:r>
            <a:r>
              <a:rPr lang="es-ES" dirty="0"/>
              <a:t> </a:t>
            </a:r>
            <a:r>
              <a:rPr lang="es-ES" dirty="0" err="1"/>
              <a:t>of</a:t>
            </a:r>
            <a:r>
              <a:rPr lang="es-ES" dirty="0"/>
              <a:t> </a:t>
            </a:r>
            <a:r>
              <a:rPr lang="es-ES" dirty="0" err="1"/>
              <a:t>the</a:t>
            </a:r>
            <a:r>
              <a:rPr lang="es-ES" dirty="0"/>
              <a:t> </a:t>
            </a:r>
            <a:r>
              <a:rPr lang="es-ES" dirty="0" err="1"/>
              <a:t>pattern</a:t>
            </a:r>
            <a:endParaRPr lang="en-US" dirty="0"/>
          </a:p>
        </p:txBody>
      </p:sp>
      <p:pic>
        <p:nvPicPr>
          <p:cNvPr id="4" name="Picture 7">
            <a:extLst>
              <a:ext uri="{FF2B5EF4-FFF2-40B4-BE49-F238E27FC236}">
                <a16:creationId xmlns:a16="http://schemas.microsoft.com/office/drawing/2014/main" id="{0507F00A-9EEC-F5DC-D3EC-778DE3B07484}"/>
              </a:ext>
            </a:extLst>
          </p:cNvPr>
          <p:cNvPicPr>
            <a:picLocks noChangeAspect="1"/>
          </p:cNvPicPr>
          <p:nvPr userDrawn="1"/>
        </p:nvPicPr>
        <p:blipFill>
          <a:blip r:embed="rId3"/>
          <a:srcRect/>
          <a:stretch/>
        </p:blipFill>
        <p:spPr>
          <a:xfrm>
            <a:off x="11571889" y="6104900"/>
            <a:ext cx="359052" cy="481709"/>
          </a:xfrm>
          <a:prstGeom prst="rect">
            <a:avLst/>
          </a:prstGeom>
        </p:spPr>
      </p:pic>
    </p:spTree>
    <p:extLst>
      <p:ext uri="{BB962C8B-B14F-4D97-AF65-F5344CB8AC3E}">
        <p14:creationId xmlns:p14="http://schemas.microsoft.com/office/powerpoint/2010/main" val="373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 2">
    <p:bg>
      <p:bgPr>
        <a:solidFill>
          <a:srgbClr val="F4777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50F7CC-E022-DF69-4003-2C430E43A54C}"/>
              </a:ext>
            </a:extLst>
          </p:cNvPr>
          <p:cNvSpPr>
            <a:spLocks noGrp="1"/>
          </p:cNvSpPr>
          <p:nvPr>
            <p:ph type="title"/>
          </p:nvPr>
        </p:nvSpPr>
        <p:spPr>
          <a:xfrm>
            <a:off x="1682708" y="472965"/>
            <a:ext cx="8826583" cy="3773214"/>
          </a:xfrm>
          <a:prstGeom prst="rect">
            <a:avLst/>
          </a:prstGeom>
        </p:spPr>
        <p:txBody>
          <a:bodyPr anchor="b">
            <a:norm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title</a:t>
            </a:r>
            <a:r>
              <a:rPr lang="es-ES" dirty="0"/>
              <a:t> </a:t>
            </a:r>
            <a:r>
              <a:rPr lang="es-ES" dirty="0" err="1"/>
              <a:t>style</a:t>
            </a:r>
            <a:r>
              <a:rPr lang="es-ES" dirty="0"/>
              <a:t> </a:t>
            </a:r>
            <a:r>
              <a:rPr lang="es-ES" dirty="0" err="1"/>
              <a:t>of</a:t>
            </a:r>
            <a:r>
              <a:rPr lang="es-ES" dirty="0"/>
              <a:t> </a:t>
            </a:r>
            <a:r>
              <a:rPr lang="es-ES" dirty="0" err="1"/>
              <a:t>the</a:t>
            </a:r>
            <a:r>
              <a:rPr lang="es-ES" dirty="0"/>
              <a:t> </a:t>
            </a:r>
            <a:r>
              <a:rPr lang="es-ES" dirty="0" err="1"/>
              <a:t>pattern</a:t>
            </a:r>
            <a:endParaRPr lang="en-US" dirty="0"/>
          </a:p>
        </p:txBody>
      </p:sp>
      <p:pic>
        <p:nvPicPr>
          <p:cNvPr id="4" name="Picture 7">
            <a:extLst>
              <a:ext uri="{FF2B5EF4-FFF2-40B4-BE49-F238E27FC236}">
                <a16:creationId xmlns:a16="http://schemas.microsoft.com/office/drawing/2014/main" id="{0507F00A-9EEC-F5DC-D3EC-778DE3B07484}"/>
              </a:ext>
            </a:extLst>
          </p:cNvPr>
          <p:cNvPicPr>
            <a:picLocks noChangeAspect="1"/>
          </p:cNvPicPr>
          <p:nvPr userDrawn="1"/>
        </p:nvPicPr>
        <p:blipFill>
          <a:blip r:embed="rId2"/>
          <a:srcRect/>
          <a:stretch/>
        </p:blipFill>
        <p:spPr>
          <a:xfrm>
            <a:off x="11571889" y="6104900"/>
            <a:ext cx="359052" cy="481709"/>
          </a:xfrm>
          <a:prstGeom prst="rect">
            <a:avLst/>
          </a:prstGeom>
        </p:spPr>
      </p:pic>
      <p:grpSp>
        <p:nvGrpSpPr>
          <p:cNvPr id="14" name="Grupo 13">
            <a:extLst>
              <a:ext uri="{FF2B5EF4-FFF2-40B4-BE49-F238E27FC236}">
                <a16:creationId xmlns:a16="http://schemas.microsoft.com/office/drawing/2014/main" id="{193DB6F3-F601-739E-92C7-8C6DE2F9BEE0}"/>
              </a:ext>
            </a:extLst>
          </p:cNvPr>
          <p:cNvGrpSpPr/>
          <p:nvPr userDrawn="1"/>
        </p:nvGrpSpPr>
        <p:grpSpPr>
          <a:xfrm>
            <a:off x="2800061" y="4710208"/>
            <a:ext cx="6577154" cy="1635546"/>
            <a:chOff x="2785023" y="4710208"/>
            <a:chExt cx="6577154" cy="1635546"/>
          </a:xfrm>
        </p:grpSpPr>
        <p:pic>
          <p:nvPicPr>
            <p:cNvPr id="7" name="Imagen 6">
              <a:extLst>
                <a:ext uri="{FF2B5EF4-FFF2-40B4-BE49-F238E27FC236}">
                  <a16:creationId xmlns:a16="http://schemas.microsoft.com/office/drawing/2014/main" id="{ECDAC843-FBFD-B3C5-F302-3FCAE5EC023C}"/>
                </a:ext>
              </a:extLst>
            </p:cNvPr>
            <p:cNvPicPr>
              <a:picLocks noChangeAspect="1"/>
            </p:cNvPicPr>
            <p:nvPr userDrawn="1"/>
          </p:nvPicPr>
          <p:blipFill>
            <a:blip r:embed="rId3"/>
            <a:stretch>
              <a:fillRect/>
            </a:stretch>
          </p:blipFill>
          <p:spPr>
            <a:xfrm rot="16200000">
              <a:off x="2213083" y="5292658"/>
              <a:ext cx="1625036" cy="481156"/>
            </a:xfrm>
            <a:prstGeom prst="rect">
              <a:avLst/>
            </a:prstGeom>
          </p:spPr>
        </p:pic>
        <p:pic>
          <p:nvPicPr>
            <p:cNvPr id="8" name="Imagen 7">
              <a:extLst>
                <a:ext uri="{FF2B5EF4-FFF2-40B4-BE49-F238E27FC236}">
                  <a16:creationId xmlns:a16="http://schemas.microsoft.com/office/drawing/2014/main" id="{4660050F-D2ED-75CB-02BD-54A579C8B06B}"/>
                </a:ext>
              </a:extLst>
            </p:cNvPr>
            <p:cNvPicPr>
              <a:picLocks noChangeAspect="1"/>
            </p:cNvPicPr>
            <p:nvPr userDrawn="1"/>
          </p:nvPicPr>
          <p:blipFill>
            <a:blip r:embed="rId3"/>
            <a:stretch>
              <a:fillRect/>
            </a:stretch>
          </p:blipFill>
          <p:spPr>
            <a:xfrm rot="16200000">
              <a:off x="3432283" y="5292658"/>
              <a:ext cx="1625036" cy="481156"/>
            </a:xfrm>
            <a:prstGeom prst="rect">
              <a:avLst/>
            </a:prstGeom>
          </p:spPr>
        </p:pic>
        <p:pic>
          <p:nvPicPr>
            <p:cNvPr id="10" name="Imagen 9">
              <a:extLst>
                <a:ext uri="{FF2B5EF4-FFF2-40B4-BE49-F238E27FC236}">
                  <a16:creationId xmlns:a16="http://schemas.microsoft.com/office/drawing/2014/main" id="{402D1543-E34C-E4AF-6ABE-A9B98C9BF05B}"/>
                </a:ext>
              </a:extLst>
            </p:cNvPr>
            <p:cNvPicPr>
              <a:picLocks noChangeAspect="1"/>
            </p:cNvPicPr>
            <p:nvPr userDrawn="1"/>
          </p:nvPicPr>
          <p:blipFill>
            <a:blip r:embed="rId3"/>
            <a:stretch>
              <a:fillRect/>
            </a:stretch>
          </p:blipFill>
          <p:spPr>
            <a:xfrm rot="16200000">
              <a:off x="4651483" y="5292658"/>
              <a:ext cx="1625036" cy="481156"/>
            </a:xfrm>
            <a:prstGeom prst="rect">
              <a:avLst/>
            </a:prstGeom>
          </p:spPr>
        </p:pic>
        <p:pic>
          <p:nvPicPr>
            <p:cNvPr id="11" name="Imagen 10">
              <a:extLst>
                <a:ext uri="{FF2B5EF4-FFF2-40B4-BE49-F238E27FC236}">
                  <a16:creationId xmlns:a16="http://schemas.microsoft.com/office/drawing/2014/main" id="{930B4E3B-E1FD-3E02-0144-F6F4F9B71CE3}"/>
                </a:ext>
              </a:extLst>
            </p:cNvPr>
            <p:cNvPicPr>
              <a:picLocks noChangeAspect="1"/>
            </p:cNvPicPr>
            <p:nvPr userDrawn="1"/>
          </p:nvPicPr>
          <p:blipFill>
            <a:blip r:embed="rId3"/>
            <a:stretch>
              <a:fillRect/>
            </a:stretch>
          </p:blipFill>
          <p:spPr>
            <a:xfrm rot="16200000">
              <a:off x="5870683" y="5292658"/>
              <a:ext cx="1625036" cy="481156"/>
            </a:xfrm>
            <a:prstGeom prst="rect">
              <a:avLst/>
            </a:prstGeom>
          </p:spPr>
        </p:pic>
        <p:pic>
          <p:nvPicPr>
            <p:cNvPr id="12" name="Imagen 11">
              <a:extLst>
                <a:ext uri="{FF2B5EF4-FFF2-40B4-BE49-F238E27FC236}">
                  <a16:creationId xmlns:a16="http://schemas.microsoft.com/office/drawing/2014/main" id="{4F73D553-BDDC-DB33-8EA5-5D84F1A96FCA}"/>
                </a:ext>
              </a:extLst>
            </p:cNvPr>
            <p:cNvPicPr>
              <a:picLocks noChangeAspect="1"/>
            </p:cNvPicPr>
            <p:nvPr userDrawn="1"/>
          </p:nvPicPr>
          <p:blipFill>
            <a:blip r:embed="rId3"/>
            <a:stretch>
              <a:fillRect/>
            </a:stretch>
          </p:blipFill>
          <p:spPr>
            <a:xfrm rot="16200000">
              <a:off x="7089883" y="5282148"/>
              <a:ext cx="1625036" cy="481156"/>
            </a:xfrm>
            <a:prstGeom prst="rect">
              <a:avLst/>
            </a:prstGeom>
          </p:spPr>
        </p:pic>
        <p:pic>
          <p:nvPicPr>
            <p:cNvPr id="13" name="Imagen 12">
              <a:extLst>
                <a:ext uri="{FF2B5EF4-FFF2-40B4-BE49-F238E27FC236}">
                  <a16:creationId xmlns:a16="http://schemas.microsoft.com/office/drawing/2014/main" id="{662B6ECB-35E7-A894-EE47-817AB63DD688}"/>
                </a:ext>
              </a:extLst>
            </p:cNvPr>
            <p:cNvPicPr>
              <a:picLocks noChangeAspect="1"/>
            </p:cNvPicPr>
            <p:nvPr userDrawn="1"/>
          </p:nvPicPr>
          <p:blipFill>
            <a:blip r:embed="rId3"/>
            <a:stretch>
              <a:fillRect/>
            </a:stretch>
          </p:blipFill>
          <p:spPr>
            <a:xfrm rot="16200000">
              <a:off x="8309081" y="5282148"/>
              <a:ext cx="1625036" cy="481156"/>
            </a:xfrm>
            <a:prstGeom prst="rect">
              <a:avLst/>
            </a:prstGeom>
          </p:spPr>
        </p:pic>
      </p:grpSp>
    </p:spTree>
    <p:extLst>
      <p:ext uri="{BB962C8B-B14F-4D97-AF65-F5344CB8AC3E}">
        <p14:creationId xmlns:p14="http://schemas.microsoft.com/office/powerpoint/2010/main" val="2842370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4835798" cy="1600200"/>
          </a:xfrm>
          <a:prstGeom prst="rect">
            <a:avLst/>
          </a:prstGeom>
        </p:spPr>
        <p:txBody>
          <a:bodyPr anchor="b"/>
          <a:lstStyle>
            <a:lvl1pPr>
              <a:defRPr sz="3200" b="1">
                <a:solidFill>
                  <a:srgbClr val="F47770"/>
                </a:solidFill>
              </a:defRPr>
            </a:lvl1pPr>
          </a:lstStyle>
          <a:p>
            <a:r>
              <a:rPr lang="es-ES" dirty="0"/>
              <a:t>CLICK TO MODIFY THE TITLE STYLE OF THE PATTERN</a:t>
            </a:r>
            <a:endParaRPr lang="en-US" dirty="0"/>
          </a:p>
        </p:txBody>
      </p:sp>
      <p:sp>
        <p:nvSpPr>
          <p:cNvPr id="4" name="Text Placeholder 3"/>
          <p:cNvSpPr>
            <a:spLocks noGrp="1"/>
          </p:cNvSpPr>
          <p:nvPr>
            <p:ph type="body" sz="half" idx="2"/>
          </p:nvPr>
        </p:nvSpPr>
        <p:spPr>
          <a:xfrm>
            <a:off x="839788" y="2589212"/>
            <a:ext cx="4835798" cy="3811588"/>
          </a:xfrm>
          <a:prstGeom prst="rect">
            <a:avLst/>
          </a:prstGeom>
        </p:spPr>
        <p:txBody>
          <a:bodyPr/>
          <a:lstStyle>
            <a:lvl1pPr marL="0" indent="0">
              <a:lnSpc>
                <a:spcPct val="150000"/>
              </a:lnSpc>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sp>
        <p:nvSpPr>
          <p:cNvPr id="11" name="Text Placeholder 3">
            <a:extLst>
              <a:ext uri="{FF2B5EF4-FFF2-40B4-BE49-F238E27FC236}">
                <a16:creationId xmlns:a16="http://schemas.microsoft.com/office/drawing/2014/main" id="{C6F899D6-FF9D-A9F2-507F-B3AFB4FD24F8}"/>
              </a:ext>
            </a:extLst>
          </p:cNvPr>
          <p:cNvSpPr>
            <a:spLocks noGrp="1"/>
          </p:cNvSpPr>
          <p:nvPr>
            <p:ph type="body" sz="half" idx="10"/>
          </p:nvPr>
        </p:nvSpPr>
        <p:spPr>
          <a:xfrm>
            <a:off x="6094960" y="2589212"/>
            <a:ext cx="4835798" cy="3811588"/>
          </a:xfrm>
          <a:prstGeom prst="rect">
            <a:avLst/>
          </a:prstGeom>
        </p:spPr>
        <p:txBody>
          <a:bodyPr/>
          <a:lstStyle>
            <a:lvl1pPr marL="0" indent="0">
              <a:lnSpc>
                <a:spcPct val="150000"/>
              </a:lnSpc>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pic>
        <p:nvPicPr>
          <p:cNvPr id="13" name="Imagen 12" descr="Forma, Círculo&#10;&#10;Descripción generada automáticamente con confianza media">
            <a:extLst>
              <a:ext uri="{FF2B5EF4-FFF2-40B4-BE49-F238E27FC236}">
                <a16:creationId xmlns:a16="http://schemas.microsoft.com/office/drawing/2014/main" id="{60125956-7342-FD4F-724A-A7359112A14E}"/>
              </a:ext>
            </a:extLst>
          </p:cNvPr>
          <p:cNvPicPr>
            <a:picLocks noChangeAspect="1"/>
          </p:cNvPicPr>
          <p:nvPr userDrawn="1"/>
        </p:nvPicPr>
        <p:blipFill>
          <a:blip r:embed="rId2"/>
          <a:stretch>
            <a:fillRect/>
          </a:stretch>
        </p:blipFill>
        <p:spPr>
          <a:xfrm rot="1379528" flipH="1">
            <a:off x="5959365" y="1205980"/>
            <a:ext cx="2312276" cy="647437"/>
          </a:xfrm>
          <a:prstGeom prst="rect">
            <a:avLst/>
          </a:prstGeom>
        </p:spPr>
      </p:pic>
      <p:pic>
        <p:nvPicPr>
          <p:cNvPr id="14" name="Picture 7">
            <a:extLst>
              <a:ext uri="{FF2B5EF4-FFF2-40B4-BE49-F238E27FC236}">
                <a16:creationId xmlns:a16="http://schemas.microsoft.com/office/drawing/2014/main" id="{345F47FF-7678-7D0F-AC62-35C5C6A8D408}"/>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71889" y="6104619"/>
            <a:ext cx="359052" cy="482272"/>
          </a:xfrm>
          <a:prstGeom prst="rect">
            <a:avLst/>
          </a:prstGeom>
        </p:spPr>
      </p:pic>
      <p:pic>
        <p:nvPicPr>
          <p:cNvPr id="15" name="Imagen 14">
            <a:extLst>
              <a:ext uri="{FF2B5EF4-FFF2-40B4-BE49-F238E27FC236}">
                <a16:creationId xmlns:a16="http://schemas.microsoft.com/office/drawing/2014/main" id="{2EBBE17C-0EC8-3E24-2E83-24E283D17A06}"/>
              </a:ext>
            </a:extLst>
          </p:cNvPr>
          <p:cNvPicPr>
            <a:picLocks noChangeAspect="1"/>
          </p:cNvPicPr>
          <p:nvPr userDrawn="1"/>
        </p:nvPicPr>
        <p:blipFill>
          <a:blip r:embed="rId5"/>
          <a:srcRect/>
          <a:stretch/>
        </p:blipFill>
        <p:spPr>
          <a:xfrm rot="10800000">
            <a:off x="805541" y="2046514"/>
            <a:ext cx="4942817" cy="391886"/>
          </a:xfrm>
          <a:prstGeom prst="rect">
            <a:avLst/>
          </a:prstGeom>
        </p:spPr>
      </p:pic>
    </p:spTree>
    <p:extLst>
      <p:ext uri="{BB962C8B-B14F-4D97-AF65-F5344CB8AC3E}">
        <p14:creationId xmlns:p14="http://schemas.microsoft.com/office/powerpoint/2010/main" val="165078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Tex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4835798" cy="1600200"/>
          </a:xfrm>
          <a:prstGeom prst="rect">
            <a:avLst/>
          </a:prstGeom>
        </p:spPr>
        <p:txBody>
          <a:bodyPr anchor="b"/>
          <a:lstStyle>
            <a:lvl1pPr>
              <a:defRPr sz="3200" b="1">
                <a:solidFill>
                  <a:srgbClr val="F47770"/>
                </a:solidFill>
              </a:defRPr>
            </a:lvl1pPr>
          </a:lstStyle>
          <a:p>
            <a:r>
              <a:rPr lang="es-ES" dirty="0"/>
              <a:t>CLICK TO MODIFY THE TITLE STYLE OF THE PATTERN</a:t>
            </a:r>
            <a:endParaRPr lang="en-US" dirty="0"/>
          </a:p>
        </p:txBody>
      </p:sp>
      <p:sp>
        <p:nvSpPr>
          <p:cNvPr id="4" name="Text Placeholder 3"/>
          <p:cNvSpPr>
            <a:spLocks noGrp="1"/>
          </p:cNvSpPr>
          <p:nvPr>
            <p:ph type="body" sz="half" idx="2"/>
          </p:nvPr>
        </p:nvSpPr>
        <p:spPr>
          <a:xfrm>
            <a:off x="839788" y="2589212"/>
            <a:ext cx="4835798" cy="3811588"/>
          </a:xfrm>
          <a:prstGeom prst="rect">
            <a:avLst/>
          </a:prstGeom>
        </p:spPr>
        <p:txBody>
          <a:bodyPr/>
          <a:lstStyle>
            <a:lvl1pPr marL="0" indent="0">
              <a:lnSpc>
                <a:spcPct val="150000"/>
              </a:lnSpc>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pic>
        <p:nvPicPr>
          <p:cNvPr id="10" name="Imagen 9">
            <a:extLst>
              <a:ext uri="{FF2B5EF4-FFF2-40B4-BE49-F238E27FC236}">
                <a16:creationId xmlns:a16="http://schemas.microsoft.com/office/drawing/2014/main" id="{6B4805F0-C67E-7575-C727-F2D8CE82D978}"/>
              </a:ext>
            </a:extLst>
          </p:cNvPr>
          <p:cNvPicPr>
            <a:picLocks noChangeAspect="1"/>
          </p:cNvPicPr>
          <p:nvPr userDrawn="1"/>
        </p:nvPicPr>
        <p:blipFill>
          <a:blip r:embed="rId2"/>
          <a:srcRect/>
          <a:stretch/>
        </p:blipFill>
        <p:spPr>
          <a:xfrm rot="10800000">
            <a:off x="805541" y="2046514"/>
            <a:ext cx="4942817" cy="391886"/>
          </a:xfrm>
          <a:prstGeom prst="rect">
            <a:avLst/>
          </a:prstGeom>
        </p:spPr>
      </p:pic>
      <p:sp>
        <p:nvSpPr>
          <p:cNvPr id="3" name="Content Placeholder 3">
            <a:extLst>
              <a:ext uri="{FF2B5EF4-FFF2-40B4-BE49-F238E27FC236}">
                <a16:creationId xmlns:a16="http://schemas.microsoft.com/office/drawing/2014/main" id="{52480348-BCBE-EF03-AC62-40954400554B}"/>
              </a:ext>
            </a:extLst>
          </p:cNvPr>
          <p:cNvSpPr>
            <a:spLocks noGrp="1"/>
          </p:cNvSpPr>
          <p:nvPr>
            <p:ph sz="half" idx="10" hasCustomPrompt="1"/>
          </p:nvPr>
        </p:nvSpPr>
        <p:spPr>
          <a:xfrm>
            <a:off x="6172200" y="457200"/>
            <a:ext cx="5181600" cy="5943600"/>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a:p>
            <a:pPr lvl="1"/>
            <a:r>
              <a:rPr lang="es-ES" dirty="0" err="1"/>
              <a:t>Second</a:t>
            </a:r>
            <a:r>
              <a:rPr lang="es-ES" dirty="0"/>
              <a:t> </a:t>
            </a:r>
            <a:r>
              <a:rPr lang="es-ES" dirty="0" err="1"/>
              <a:t>level</a:t>
            </a:r>
            <a:endParaRPr lang="es-ES" dirty="0"/>
          </a:p>
        </p:txBody>
      </p:sp>
      <p:pic>
        <p:nvPicPr>
          <p:cNvPr id="7" name="Picture 7">
            <a:extLst>
              <a:ext uri="{FF2B5EF4-FFF2-40B4-BE49-F238E27FC236}">
                <a16:creationId xmlns:a16="http://schemas.microsoft.com/office/drawing/2014/main" id="{3B7FC59E-CAEF-CD4A-887E-FB5001B35F4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71889" y="6104619"/>
            <a:ext cx="359052" cy="482272"/>
          </a:xfrm>
          <a:prstGeom prst="rect">
            <a:avLst/>
          </a:prstGeom>
        </p:spPr>
      </p:pic>
    </p:spTree>
    <p:extLst>
      <p:ext uri="{BB962C8B-B14F-4D97-AF65-F5344CB8AC3E}">
        <p14:creationId xmlns:p14="http://schemas.microsoft.com/office/powerpoint/2010/main" val="298060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4835798" cy="1600200"/>
          </a:xfrm>
          <a:prstGeom prst="rect">
            <a:avLst/>
          </a:prstGeom>
        </p:spPr>
        <p:txBody>
          <a:bodyPr anchor="b"/>
          <a:lstStyle>
            <a:lvl1pPr>
              <a:defRPr sz="3200" b="1">
                <a:solidFill>
                  <a:srgbClr val="F47770"/>
                </a:solidFill>
              </a:defRPr>
            </a:lvl1pPr>
          </a:lstStyle>
          <a:p>
            <a:r>
              <a:rPr lang="es-ES" dirty="0"/>
              <a:t>CLICK TO MODIFY THE TITLE STYLE OF THE PATTERN</a:t>
            </a:r>
            <a:endParaRPr lang="en-US" dirty="0"/>
          </a:p>
        </p:txBody>
      </p:sp>
      <p:sp>
        <p:nvSpPr>
          <p:cNvPr id="4" name="Text Placeholder 3"/>
          <p:cNvSpPr>
            <a:spLocks noGrp="1"/>
          </p:cNvSpPr>
          <p:nvPr>
            <p:ph type="body" sz="half" idx="2"/>
          </p:nvPr>
        </p:nvSpPr>
        <p:spPr>
          <a:xfrm>
            <a:off x="839788" y="3688668"/>
            <a:ext cx="4835798" cy="2712131"/>
          </a:xfrm>
          <a:prstGeom prst="rect">
            <a:avLst/>
          </a:prstGeom>
        </p:spPr>
        <p:txBody>
          <a:bodyPr/>
          <a:lstStyle>
            <a:lvl1pPr marL="0" indent="0">
              <a:lnSpc>
                <a:spcPct val="150000"/>
              </a:lnSpc>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pic>
        <p:nvPicPr>
          <p:cNvPr id="10" name="Imagen 9">
            <a:extLst>
              <a:ext uri="{FF2B5EF4-FFF2-40B4-BE49-F238E27FC236}">
                <a16:creationId xmlns:a16="http://schemas.microsoft.com/office/drawing/2014/main" id="{6B4805F0-C67E-7575-C727-F2D8CE82D978}"/>
              </a:ext>
            </a:extLst>
          </p:cNvPr>
          <p:cNvPicPr>
            <a:picLocks noChangeAspect="1"/>
          </p:cNvPicPr>
          <p:nvPr userDrawn="1"/>
        </p:nvPicPr>
        <p:blipFill>
          <a:blip r:embed="rId2"/>
          <a:srcRect/>
          <a:stretch/>
        </p:blipFill>
        <p:spPr>
          <a:xfrm rot="10800000">
            <a:off x="805541" y="2046514"/>
            <a:ext cx="4942817" cy="391886"/>
          </a:xfrm>
          <a:prstGeom prst="rect">
            <a:avLst/>
          </a:prstGeom>
        </p:spPr>
      </p:pic>
      <p:sp>
        <p:nvSpPr>
          <p:cNvPr id="3" name="Content Placeholder 3">
            <a:extLst>
              <a:ext uri="{FF2B5EF4-FFF2-40B4-BE49-F238E27FC236}">
                <a16:creationId xmlns:a16="http://schemas.microsoft.com/office/drawing/2014/main" id="{52480348-BCBE-EF03-AC62-40954400554B}"/>
              </a:ext>
            </a:extLst>
          </p:cNvPr>
          <p:cNvSpPr>
            <a:spLocks noGrp="1"/>
          </p:cNvSpPr>
          <p:nvPr>
            <p:ph sz="half" idx="10" hasCustomPrompt="1"/>
          </p:nvPr>
        </p:nvSpPr>
        <p:spPr>
          <a:xfrm>
            <a:off x="6172200" y="457200"/>
            <a:ext cx="5181600" cy="5943600"/>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a:p>
            <a:pPr lvl="1"/>
            <a:r>
              <a:rPr lang="es-ES" dirty="0" err="1"/>
              <a:t>Second</a:t>
            </a:r>
            <a:r>
              <a:rPr lang="es-ES" dirty="0"/>
              <a:t> </a:t>
            </a:r>
            <a:r>
              <a:rPr lang="es-ES" dirty="0" err="1"/>
              <a:t>level</a:t>
            </a:r>
            <a:endParaRPr lang="es-ES" dirty="0"/>
          </a:p>
        </p:txBody>
      </p:sp>
      <p:pic>
        <p:nvPicPr>
          <p:cNvPr id="7" name="Picture 7">
            <a:extLst>
              <a:ext uri="{FF2B5EF4-FFF2-40B4-BE49-F238E27FC236}">
                <a16:creationId xmlns:a16="http://schemas.microsoft.com/office/drawing/2014/main" id="{3B7FC59E-CAEF-CD4A-887E-FB5001B35F4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71889" y="6104619"/>
            <a:ext cx="359052" cy="482272"/>
          </a:xfrm>
          <a:prstGeom prst="rect">
            <a:avLst/>
          </a:prstGeom>
        </p:spPr>
      </p:pic>
      <p:sp>
        <p:nvSpPr>
          <p:cNvPr id="5" name="Text Placeholder 3">
            <a:extLst>
              <a:ext uri="{FF2B5EF4-FFF2-40B4-BE49-F238E27FC236}">
                <a16:creationId xmlns:a16="http://schemas.microsoft.com/office/drawing/2014/main" id="{BF5B8CE0-39AA-7635-C602-DB5A4B29A40E}"/>
              </a:ext>
            </a:extLst>
          </p:cNvPr>
          <p:cNvSpPr>
            <a:spLocks noGrp="1"/>
          </p:cNvSpPr>
          <p:nvPr>
            <p:ph type="body" sz="half" idx="11"/>
          </p:nvPr>
        </p:nvSpPr>
        <p:spPr>
          <a:xfrm>
            <a:off x="839788" y="2589212"/>
            <a:ext cx="4835798" cy="948645"/>
          </a:xfrm>
          <a:prstGeom prst="rect">
            <a:avLst/>
          </a:prstGeom>
        </p:spPr>
        <p:txBody>
          <a:bodyPr/>
          <a:lstStyle>
            <a:lvl1pPr marL="0" indent="0">
              <a:buNone/>
              <a:defRPr sz="2800">
                <a:solidFill>
                  <a:srgbClr val="65BAB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spTree>
    <p:extLst>
      <p:ext uri="{BB962C8B-B14F-4D97-AF65-F5344CB8AC3E}">
        <p14:creationId xmlns:p14="http://schemas.microsoft.com/office/powerpoint/2010/main" val="217994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1">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5BC649E9-48AF-581D-3A55-D3177696BB77}"/>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71889" y="6104619"/>
            <a:ext cx="359052" cy="482272"/>
          </a:xfrm>
          <a:prstGeom prst="rect">
            <a:avLst/>
          </a:prstGeom>
        </p:spPr>
      </p:pic>
      <p:pic>
        <p:nvPicPr>
          <p:cNvPr id="7" name="Imagen 6">
            <a:extLst>
              <a:ext uri="{FF2B5EF4-FFF2-40B4-BE49-F238E27FC236}">
                <a16:creationId xmlns:a16="http://schemas.microsoft.com/office/drawing/2014/main" id="{DCF5ACC4-303B-335B-6204-A01287C494AD}"/>
              </a:ext>
            </a:extLst>
          </p:cNvPr>
          <p:cNvPicPr>
            <a:picLocks noChangeAspect="1"/>
          </p:cNvPicPr>
          <p:nvPr userDrawn="1"/>
        </p:nvPicPr>
        <p:blipFill>
          <a:blip r:embed="rId4"/>
          <a:stretch>
            <a:fillRect/>
          </a:stretch>
        </p:blipFill>
        <p:spPr>
          <a:xfrm>
            <a:off x="370707" y="362096"/>
            <a:ext cx="11306285" cy="867178"/>
          </a:xfrm>
          <a:prstGeom prst="rect">
            <a:avLst/>
          </a:prstGeom>
        </p:spPr>
      </p:pic>
      <p:sp>
        <p:nvSpPr>
          <p:cNvPr id="2" name="Title 1">
            <a:extLst>
              <a:ext uri="{FF2B5EF4-FFF2-40B4-BE49-F238E27FC236}">
                <a16:creationId xmlns:a16="http://schemas.microsoft.com/office/drawing/2014/main" id="{CB4A3374-634C-6259-B46C-11F599F192FD}"/>
              </a:ext>
            </a:extLst>
          </p:cNvPr>
          <p:cNvSpPr>
            <a:spLocks noGrp="1"/>
          </p:cNvSpPr>
          <p:nvPr>
            <p:ph type="title" hasCustomPrompt="1"/>
          </p:nvPr>
        </p:nvSpPr>
        <p:spPr>
          <a:xfrm>
            <a:off x="825963" y="567085"/>
            <a:ext cx="10395771" cy="457200"/>
          </a:xfrm>
          <a:prstGeom prst="rect">
            <a:avLst/>
          </a:prstGeom>
        </p:spPr>
        <p:txBody>
          <a:bodyPr anchor="ctr"/>
          <a:lstStyle>
            <a:lvl1pPr>
              <a:defRPr sz="1800" b="1">
                <a:solidFill>
                  <a:schemeClr val="bg1"/>
                </a:solidFill>
              </a:defRPr>
            </a:lvl1pPr>
          </a:lstStyle>
          <a:p>
            <a:r>
              <a:rPr lang="es-ES" dirty="0"/>
              <a:t>CLICK TO MODIFY THE TITLE STYLE OF THE PATTERN</a:t>
            </a:r>
            <a:endParaRPr lang="en-US" dirty="0"/>
          </a:p>
        </p:txBody>
      </p:sp>
      <p:sp>
        <p:nvSpPr>
          <p:cNvPr id="3" name="Content Placeholder 3">
            <a:extLst>
              <a:ext uri="{FF2B5EF4-FFF2-40B4-BE49-F238E27FC236}">
                <a16:creationId xmlns:a16="http://schemas.microsoft.com/office/drawing/2014/main" id="{86A51DAF-70EC-747E-8C60-F53AB2C3D4D3}"/>
              </a:ext>
            </a:extLst>
          </p:cNvPr>
          <p:cNvSpPr>
            <a:spLocks noGrp="1"/>
          </p:cNvSpPr>
          <p:nvPr>
            <p:ph sz="half" idx="10" hasCustomPrompt="1"/>
          </p:nvPr>
        </p:nvSpPr>
        <p:spPr>
          <a:xfrm>
            <a:off x="825964" y="1545022"/>
            <a:ext cx="9863808" cy="4855778"/>
          </a:xfrm>
          <a:prstGeom prst="rect">
            <a:avLst/>
          </a:prstGeo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n-US" dirty="0"/>
          </a:p>
        </p:txBody>
      </p:sp>
      <p:pic>
        <p:nvPicPr>
          <p:cNvPr id="9" name="Imagen 8" descr="Icono&#10;&#10;Descripción generada automáticamente">
            <a:extLst>
              <a:ext uri="{FF2B5EF4-FFF2-40B4-BE49-F238E27FC236}">
                <a16:creationId xmlns:a16="http://schemas.microsoft.com/office/drawing/2014/main" id="{50923FB1-8B3B-3EE6-236D-30CE3D4F61DB}"/>
              </a:ext>
            </a:extLst>
          </p:cNvPr>
          <p:cNvPicPr>
            <a:picLocks noChangeAspect="1"/>
          </p:cNvPicPr>
          <p:nvPr userDrawn="1"/>
        </p:nvPicPr>
        <p:blipFill>
          <a:blip r:embed="rId5"/>
          <a:stretch>
            <a:fillRect/>
          </a:stretch>
        </p:blipFill>
        <p:spPr>
          <a:xfrm rot="14364841" flipH="1">
            <a:off x="10524853" y="1147145"/>
            <a:ext cx="1134881" cy="1094350"/>
          </a:xfrm>
          <a:prstGeom prst="rect">
            <a:avLst/>
          </a:prstGeom>
        </p:spPr>
      </p:pic>
    </p:spTree>
    <p:extLst>
      <p:ext uri="{BB962C8B-B14F-4D97-AF65-F5344CB8AC3E}">
        <p14:creationId xmlns:p14="http://schemas.microsoft.com/office/powerpoint/2010/main" val="179210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p:bg>
      <p:bgPr>
        <a:solidFill>
          <a:srgbClr val="65BAB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50F7CC-E022-DF69-4003-2C430E43A54C}"/>
              </a:ext>
            </a:extLst>
          </p:cNvPr>
          <p:cNvSpPr>
            <a:spLocks noGrp="1"/>
          </p:cNvSpPr>
          <p:nvPr>
            <p:ph type="title" hasCustomPrompt="1"/>
          </p:nvPr>
        </p:nvSpPr>
        <p:spPr>
          <a:xfrm>
            <a:off x="505609" y="472965"/>
            <a:ext cx="11066279" cy="481709"/>
          </a:xfrm>
          <a:prstGeom prst="rect">
            <a:avLst/>
          </a:prstGeom>
        </p:spPr>
        <p:txBody>
          <a:bodyPr anchor="t">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title</a:t>
            </a:r>
            <a:r>
              <a:rPr lang="es-ES" dirty="0"/>
              <a:t> </a:t>
            </a:r>
            <a:r>
              <a:rPr lang="es-ES" dirty="0" err="1"/>
              <a:t>style</a:t>
            </a:r>
            <a:r>
              <a:rPr lang="es-ES" dirty="0"/>
              <a:t> </a:t>
            </a:r>
            <a:r>
              <a:rPr lang="es-ES" dirty="0" err="1"/>
              <a:t>of</a:t>
            </a:r>
            <a:r>
              <a:rPr lang="es-ES" dirty="0"/>
              <a:t> </a:t>
            </a:r>
            <a:r>
              <a:rPr lang="es-ES" dirty="0" err="1"/>
              <a:t>the</a:t>
            </a:r>
            <a:r>
              <a:rPr lang="es-ES" dirty="0"/>
              <a:t> </a:t>
            </a:r>
            <a:r>
              <a:rPr lang="es-ES" dirty="0" err="1"/>
              <a:t>pattern</a:t>
            </a:r>
            <a:endParaRPr lang="en-US" dirty="0"/>
          </a:p>
        </p:txBody>
      </p:sp>
      <p:pic>
        <p:nvPicPr>
          <p:cNvPr id="4" name="Picture 7">
            <a:extLst>
              <a:ext uri="{FF2B5EF4-FFF2-40B4-BE49-F238E27FC236}">
                <a16:creationId xmlns:a16="http://schemas.microsoft.com/office/drawing/2014/main" id="{0507F00A-9EEC-F5DC-D3EC-778DE3B07484}"/>
              </a:ext>
            </a:extLst>
          </p:cNvPr>
          <p:cNvPicPr>
            <a:picLocks noChangeAspect="1"/>
          </p:cNvPicPr>
          <p:nvPr userDrawn="1"/>
        </p:nvPicPr>
        <p:blipFill>
          <a:blip r:embed="rId2"/>
          <a:srcRect/>
          <a:stretch/>
        </p:blipFill>
        <p:spPr>
          <a:xfrm>
            <a:off x="11571889" y="6104900"/>
            <a:ext cx="359052" cy="481709"/>
          </a:xfrm>
          <a:prstGeom prst="rect">
            <a:avLst/>
          </a:prstGeom>
        </p:spPr>
      </p:pic>
      <p:sp>
        <p:nvSpPr>
          <p:cNvPr id="2" name="Picture Placeholder 12">
            <a:extLst>
              <a:ext uri="{FF2B5EF4-FFF2-40B4-BE49-F238E27FC236}">
                <a16:creationId xmlns:a16="http://schemas.microsoft.com/office/drawing/2014/main" id="{20360DA4-2D93-3BA4-F276-0FB547761090}"/>
              </a:ext>
            </a:extLst>
          </p:cNvPr>
          <p:cNvSpPr>
            <a:spLocks noGrp="1"/>
          </p:cNvSpPr>
          <p:nvPr>
            <p:ph type="pic" sz="quarter" idx="10"/>
          </p:nvPr>
        </p:nvSpPr>
        <p:spPr>
          <a:xfrm>
            <a:off x="4836000" y="1724346"/>
            <a:ext cx="2520000" cy="2520000"/>
          </a:xfrm>
          <a:prstGeom prst="ellipse">
            <a:avLst/>
          </a:prstGeom>
          <a:solidFill>
            <a:schemeClr val="bg1"/>
          </a:solidFill>
          <a:ln>
            <a:noFill/>
          </a:ln>
        </p:spPr>
        <p:txBody>
          <a:bodyPr/>
          <a:lstStyle>
            <a:lvl1pPr>
              <a:defRPr lang="en-GB" sz="2800" kern="1200" dirty="0">
                <a:solidFill>
                  <a:schemeClr val="tx1"/>
                </a:solidFill>
                <a:latin typeface="+mn-lt"/>
                <a:ea typeface="+mn-ea"/>
                <a:cs typeface="+mn-cs"/>
              </a:defRPr>
            </a:lvl1pPr>
          </a:lstStyle>
          <a:p>
            <a:endParaRPr lang="en-GB" dirty="0"/>
          </a:p>
        </p:txBody>
      </p:sp>
      <p:sp>
        <p:nvSpPr>
          <p:cNvPr id="7" name="Text Placeholder 3">
            <a:extLst>
              <a:ext uri="{FF2B5EF4-FFF2-40B4-BE49-F238E27FC236}">
                <a16:creationId xmlns:a16="http://schemas.microsoft.com/office/drawing/2014/main" id="{AB855A3B-1D15-6F97-786E-AFBFE6478E38}"/>
              </a:ext>
            </a:extLst>
          </p:cNvPr>
          <p:cNvSpPr>
            <a:spLocks noGrp="1"/>
          </p:cNvSpPr>
          <p:nvPr>
            <p:ph type="body" sz="half" idx="2"/>
          </p:nvPr>
        </p:nvSpPr>
        <p:spPr>
          <a:xfrm>
            <a:off x="4671726" y="5583218"/>
            <a:ext cx="2848547" cy="817581"/>
          </a:xfrm>
          <a:prstGeom prst="rect">
            <a:avLst/>
          </a:prstGeom>
        </p:spPr>
        <p:txBody>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sp>
        <p:nvSpPr>
          <p:cNvPr id="12" name="Picture Placeholder 12">
            <a:extLst>
              <a:ext uri="{FF2B5EF4-FFF2-40B4-BE49-F238E27FC236}">
                <a16:creationId xmlns:a16="http://schemas.microsoft.com/office/drawing/2014/main" id="{CF348D36-868C-3084-38E2-78CF02F2FABB}"/>
              </a:ext>
            </a:extLst>
          </p:cNvPr>
          <p:cNvSpPr>
            <a:spLocks noGrp="1"/>
          </p:cNvSpPr>
          <p:nvPr>
            <p:ph type="pic" sz="quarter" idx="11"/>
          </p:nvPr>
        </p:nvSpPr>
        <p:spPr>
          <a:xfrm>
            <a:off x="1490372" y="1724346"/>
            <a:ext cx="2520000" cy="2520000"/>
          </a:xfrm>
          <a:prstGeom prst="ellipse">
            <a:avLst/>
          </a:prstGeom>
          <a:solidFill>
            <a:schemeClr val="bg1"/>
          </a:solidFill>
          <a:ln>
            <a:noFill/>
          </a:ln>
        </p:spPr>
        <p:txBody>
          <a:bodyPr/>
          <a:lstStyle>
            <a:lvl1pPr>
              <a:defRPr lang="en-GB" sz="2800" kern="1200" dirty="0">
                <a:solidFill>
                  <a:schemeClr val="tx1"/>
                </a:solidFill>
                <a:latin typeface="+mn-lt"/>
                <a:ea typeface="+mn-ea"/>
                <a:cs typeface="+mn-cs"/>
              </a:defRPr>
            </a:lvl1pPr>
          </a:lstStyle>
          <a:p>
            <a:endParaRPr lang="en-GB" dirty="0"/>
          </a:p>
        </p:txBody>
      </p:sp>
      <p:sp>
        <p:nvSpPr>
          <p:cNvPr id="14" name="Text Placeholder 3">
            <a:extLst>
              <a:ext uri="{FF2B5EF4-FFF2-40B4-BE49-F238E27FC236}">
                <a16:creationId xmlns:a16="http://schemas.microsoft.com/office/drawing/2014/main" id="{DAB4AF42-A202-6010-EAAF-912963F854BD}"/>
              </a:ext>
            </a:extLst>
          </p:cNvPr>
          <p:cNvSpPr>
            <a:spLocks noGrp="1"/>
          </p:cNvSpPr>
          <p:nvPr>
            <p:ph type="body" sz="half" idx="12"/>
          </p:nvPr>
        </p:nvSpPr>
        <p:spPr>
          <a:xfrm>
            <a:off x="1303784" y="5583218"/>
            <a:ext cx="2848547" cy="817581"/>
          </a:xfrm>
          <a:prstGeom prst="rect">
            <a:avLst/>
          </a:prstGeom>
        </p:spPr>
        <p:txBody>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sp>
        <p:nvSpPr>
          <p:cNvPr id="15" name="Picture Placeholder 12">
            <a:extLst>
              <a:ext uri="{FF2B5EF4-FFF2-40B4-BE49-F238E27FC236}">
                <a16:creationId xmlns:a16="http://schemas.microsoft.com/office/drawing/2014/main" id="{4FB8EABE-FA91-676B-016A-6971BB2F2235}"/>
              </a:ext>
            </a:extLst>
          </p:cNvPr>
          <p:cNvSpPr>
            <a:spLocks noGrp="1"/>
          </p:cNvSpPr>
          <p:nvPr>
            <p:ph type="pic" sz="quarter" idx="13"/>
          </p:nvPr>
        </p:nvSpPr>
        <p:spPr>
          <a:xfrm>
            <a:off x="8181626" y="1724346"/>
            <a:ext cx="2520000" cy="2520000"/>
          </a:xfrm>
          <a:prstGeom prst="ellipse">
            <a:avLst/>
          </a:prstGeom>
          <a:solidFill>
            <a:schemeClr val="bg1"/>
          </a:solidFill>
          <a:ln>
            <a:noFill/>
          </a:ln>
        </p:spPr>
        <p:txBody>
          <a:bodyPr/>
          <a:lstStyle>
            <a:lvl1pPr>
              <a:defRPr lang="en-GB" sz="2800" kern="1200" dirty="0">
                <a:solidFill>
                  <a:schemeClr val="tx1"/>
                </a:solidFill>
                <a:latin typeface="+mn-lt"/>
                <a:ea typeface="+mn-ea"/>
                <a:cs typeface="+mn-cs"/>
              </a:defRPr>
            </a:lvl1pPr>
          </a:lstStyle>
          <a:p>
            <a:endParaRPr lang="en-GB" dirty="0"/>
          </a:p>
        </p:txBody>
      </p:sp>
      <p:sp>
        <p:nvSpPr>
          <p:cNvPr id="17" name="Text Placeholder 3">
            <a:extLst>
              <a:ext uri="{FF2B5EF4-FFF2-40B4-BE49-F238E27FC236}">
                <a16:creationId xmlns:a16="http://schemas.microsoft.com/office/drawing/2014/main" id="{534E6863-1772-4346-566B-42CDD189632C}"/>
              </a:ext>
            </a:extLst>
          </p:cNvPr>
          <p:cNvSpPr>
            <a:spLocks noGrp="1"/>
          </p:cNvSpPr>
          <p:nvPr>
            <p:ph type="body" sz="half" idx="14"/>
          </p:nvPr>
        </p:nvSpPr>
        <p:spPr>
          <a:xfrm>
            <a:off x="8017352" y="5583218"/>
            <a:ext cx="2848547" cy="817581"/>
          </a:xfrm>
          <a:prstGeom prst="rect">
            <a:avLst/>
          </a:prstGeom>
        </p:spPr>
        <p:txBody>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Click</a:t>
            </a:r>
            <a:r>
              <a:rPr lang="es-ES" dirty="0"/>
              <a:t> </a:t>
            </a:r>
            <a:r>
              <a:rPr lang="es-ES" dirty="0" err="1"/>
              <a:t>to</a:t>
            </a:r>
            <a:r>
              <a:rPr lang="es-ES" dirty="0"/>
              <a:t> </a:t>
            </a:r>
            <a:r>
              <a:rPr lang="es-ES" dirty="0" err="1"/>
              <a:t>modify</a:t>
            </a:r>
            <a:r>
              <a:rPr lang="es-ES" dirty="0"/>
              <a:t> </a:t>
            </a:r>
            <a:r>
              <a:rPr lang="es-ES" dirty="0" err="1"/>
              <a:t>the</a:t>
            </a:r>
            <a:r>
              <a:rPr lang="es-ES" dirty="0"/>
              <a:t> </a:t>
            </a:r>
            <a:r>
              <a:rPr lang="es-ES" dirty="0" err="1"/>
              <a:t>text</a:t>
            </a:r>
            <a:r>
              <a:rPr lang="es-ES" dirty="0"/>
              <a:t> </a:t>
            </a:r>
            <a:r>
              <a:rPr lang="es-ES" dirty="0" err="1"/>
              <a:t>styles</a:t>
            </a:r>
            <a:r>
              <a:rPr lang="es-ES" dirty="0"/>
              <a:t> in </a:t>
            </a:r>
            <a:r>
              <a:rPr lang="es-ES" dirty="0" err="1"/>
              <a:t>the</a:t>
            </a:r>
            <a:r>
              <a:rPr lang="es-ES" dirty="0"/>
              <a:t> master</a:t>
            </a:r>
          </a:p>
        </p:txBody>
      </p:sp>
      <p:pic>
        <p:nvPicPr>
          <p:cNvPr id="19" name="Imagen 18">
            <a:extLst>
              <a:ext uri="{FF2B5EF4-FFF2-40B4-BE49-F238E27FC236}">
                <a16:creationId xmlns:a16="http://schemas.microsoft.com/office/drawing/2014/main" id="{8EBEA69B-EADD-CAB9-7269-E09A36DB79B7}"/>
              </a:ext>
            </a:extLst>
          </p:cNvPr>
          <p:cNvPicPr>
            <a:picLocks noChangeAspect="1"/>
          </p:cNvPicPr>
          <p:nvPr userDrawn="1"/>
        </p:nvPicPr>
        <p:blipFill>
          <a:blip r:embed="rId3"/>
          <a:stretch>
            <a:fillRect/>
          </a:stretch>
        </p:blipFill>
        <p:spPr>
          <a:xfrm rot="10800000">
            <a:off x="3657600" y="1089599"/>
            <a:ext cx="4876800" cy="114300"/>
          </a:xfrm>
          <a:prstGeom prst="rect">
            <a:avLst/>
          </a:prstGeom>
        </p:spPr>
      </p:pic>
      <p:sp>
        <p:nvSpPr>
          <p:cNvPr id="20" name="Text Placeholder 3">
            <a:extLst>
              <a:ext uri="{FF2B5EF4-FFF2-40B4-BE49-F238E27FC236}">
                <a16:creationId xmlns:a16="http://schemas.microsoft.com/office/drawing/2014/main" id="{E2288AC7-7236-26DC-D601-9FEF557D8AE6}"/>
              </a:ext>
            </a:extLst>
          </p:cNvPr>
          <p:cNvSpPr>
            <a:spLocks noGrp="1"/>
          </p:cNvSpPr>
          <p:nvPr>
            <p:ph type="body" sz="half" idx="15" hasCustomPrompt="1"/>
          </p:nvPr>
        </p:nvSpPr>
        <p:spPr>
          <a:xfrm>
            <a:off x="1490373" y="4504991"/>
            <a:ext cx="2520000" cy="817581"/>
          </a:xfrm>
          <a:prstGeom prst="rect">
            <a:avLst/>
          </a:prstGeom>
        </p:spPr>
        <p:txBody>
          <a:bodyPr/>
          <a:lstStyle>
            <a:lvl1pPr marL="0" indent="0" algn="ctr">
              <a:lnSpc>
                <a:spcPct val="100000"/>
              </a:lnSpc>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CLICK TO MODIFY THE TEXT STYLES IN THE MASTER</a:t>
            </a:r>
          </a:p>
        </p:txBody>
      </p:sp>
      <p:sp>
        <p:nvSpPr>
          <p:cNvPr id="21" name="Text Placeholder 3">
            <a:extLst>
              <a:ext uri="{FF2B5EF4-FFF2-40B4-BE49-F238E27FC236}">
                <a16:creationId xmlns:a16="http://schemas.microsoft.com/office/drawing/2014/main" id="{81FDA845-E383-8519-86FD-67C31A8C3383}"/>
              </a:ext>
            </a:extLst>
          </p:cNvPr>
          <p:cNvSpPr>
            <a:spLocks noGrp="1"/>
          </p:cNvSpPr>
          <p:nvPr>
            <p:ph type="body" sz="half" idx="16" hasCustomPrompt="1"/>
          </p:nvPr>
        </p:nvSpPr>
        <p:spPr>
          <a:xfrm>
            <a:off x="4836000" y="4504991"/>
            <a:ext cx="2520000" cy="817581"/>
          </a:xfrm>
          <a:prstGeom prst="rect">
            <a:avLst/>
          </a:prstGeom>
        </p:spPr>
        <p:txBody>
          <a:bodyPr/>
          <a:lstStyle>
            <a:lvl1pPr marL="0" indent="0" algn="ctr">
              <a:lnSpc>
                <a:spcPct val="100000"/>
              </a:lnSpc>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CLICK TO MODIFY THE TEXT STYLES IN THE MASTER</a:t>
            </a:r>
          </a:p>
        </p:txBody>
      </p:sp>
      <p:sp>
        <p:nvSpPr>
          <p:cNvPr id="22" name="Text Placeholder 3">
            <a:extLst>
              <a:ext uri="{FF2B5EF4-FFF2-40B4-BE49-F238E27FC236}">
                <a16:creationId xmlns:a16="http://schemas.microsoft.com/office/drawing/2014/main" id="{26F3C0F1-2BE2-67F8-DB07-4E85CC90BBBF}"/>
              </a:ext>
            </a:extLst>
          </p:cNvPr>
          <p:cNvSpPr>
            <a:spLocks noGrp="1"/>
          </p:cNvSpPr>
          <p:nvPr>
            <p:ph type="body" sz="half" idx="17" hasCustomPrompt="1"/>
          </p:nvPr>
        </p:nvSpPr>
        <p:spPr>
          <a:xfrm>
            <a:off x="8181626" y="4504991"/>
            <a:ext cx="2520000" cy="817581"/>
          </a:xfrm>
          <a:prstGeom prst="rect">
            <a:avLst/>
          </a:prstGeom>
        </p:spPr>
        <p:txBody>
          <a:bodyPr/>
          <a:lstStyle>
            <a:lvl1pPr marL="0" indent="0" algn="ctr">
              <a:lnSpc>
                <a:spcPct val="100000"/>
              </a:lnSpc>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CLICK TO MODIFY THE TEXT STYLES IN THE MASTER</a:t>
            </a:r>
          </a:p>
        </p:txBody>
      </p:sp>
      <p:pic>
        <p:nvPicPr>
          <p:cNvPr id="23" name="Imagen 22" descr="Forma, Círculo&#10;&#10;Descripción generada automáticamente">
            <a:extLst>
              <a:ext uri="{FF2B5EF4-FFF2-40B4-BE49-F238E27FC236}">
                <a16:creationId xmlns:a16="http://schemas.microsoft.com/office/drawing/2014/main" id="{71A40B9B-74F7-CBD4-7695-5F0E47D4CB7D}"/>
              </a:ext>
            </a:extLst>
          </p:cNvPr>
          <p:cNvPicPr>
            <a:picLocks noChangeAspect="1"/>
          </p:cNvPicPr>
          <p:nvPr userDrawn="1"/>
        </p:nvPicPr>
        <p:blipFill>
          <a:blip r:embed="rId4"/>
          <a:stretch>
            <a:fillRect/>
          </a:stretch>
        </p:blipFill>
        <p:spPr>
          <a:xfrm>
            <a:off x="1391472" y="1587346"/>
            <a:ext cx="2717800" cy="2794000"/>
          </a:xfrm>
          <a:prstGeom prst="rect">
            <a:avLst/>
          </a:prstGeom>
        </p:spPr>
      </p:pic>
      <p:pic>
        <p:nvPicPr>
          <p:cNvPr id="24" name="Imagen 23" descr="Forma, Círculo&#10;&#10;Descripción generada automáticamente">
            <a:extLst>
              <a:ext uri="{FF2B5EF4-FFF2-40B4-BE49-F238E27FC236}">
                <a16:creationId xmlns:a16="http://schemas.microsoft.com/office/drawing/2014/main" id="{D50B184B-2980-BC73-1C2D-84D4569BA7BC}"/>
              </a:ext>
            </a:extLst>
          </p:cNvPr>
          <p:cNvPicPr>
            <a:picLocks noChangeAspect="1"/>
          </p:cNvPicPr>
          <p:nvPr userDrawn="1"/>
        </p:nvPicPr>
        <p:blipFill>
          <a:blip r:embed="rId4"/>
          <a:stretch>
            <a:fillRect/>
          </a:stretch>
        </p:blipFill>
        <p:spPr>
          <a:xfrm>
            <a:off x="4715585" y="1587346"/>
            <a:ext cx="2717800" cy="2794000"/>
          </a:xfrm>
          <a:prstGeom prst="rect">
            <a:avLst/>
          </a:prstGeom>
        </p:spPr>
      </p:pic>
      <p:pic>
        <p:nvPicPr>
          <p:cNvPr id="25" name="Imagen 24" descr="Forma, Círculo&#10;&#10;Descripción generada automáticamente">
            <a:extLst>
              <a:ext uri="{FF2B5EF4-FFF2-40B4-BE49-F238E27FC236}">
                <a16:creationId xmlns:a16="http://schemas.microsoft.com/office/drawing/2014/main" id="{0CC6AA68-4765-58A5-BDDB-0FDC25266D22}"/>
              </a:ext>
            </a:extLst>
          </p:cNvPr>
          <p:cNvPicPr>
            <a:picLocks noChangeAspect="1"/>
          </p:cNvPicPr>
          <p:nvPr userDrawn="1"/>
        </p:nvPicPr>
        <p:blipFill>
          <a:blip r:embed="rId4"/>
          <a:stretch>
            <a:fillRect/>
          </a:stretch>
        </p:blipFill>
        <p:spPr>
          <a:xfrm>
            <a:off x="8082729" y="1587346"/>
            <a:ext cx="2717800" cy="2794000"/>
          </a:xfrm>
          <a:prstGeom prst="rect">
            <a:avLst/>
          </a:prstGeom>
        </p:spPr>
      </p:pic>
    </p:spTree>
    <p:extLst>
      <p:ext uri="{BB962C8B-B14F-4D97-AF65-F5344CB8AC3E}">
        <p14:creationId xmlns:p14="http://schemas.microsoft.com/office/powerpoint/2010/main" val="3208817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5962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6" r:id="rId3"/>
    <p:sldLayoutId id="2147483771" r:id="rId4"/>
    <p:sldLayoutId id="2147483764" r:id="rId5"/>
    <p:sldLayoutId id="2147483768" r:id="rId6"/>
    <p:sldLayoutId id="2147483773" r:id="rId7"/>
    <p:sldLayoutId id="2147483772" r:id="rId8"/>
    <p:sldLayoutId id="2147483774" r:id="rId9"/>
    <p:sldLayoutId id="2147483763" r:id="rId10"/>
    <p:sldLayoutId id="2147483767" r:id="rId11"/>
    <p:sldLayoutId id="2147483759" r:id="rId12"/>
    <p:sldLayoutId id="2147483770"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cono&#10;&#10;Descripción generada automáticamente">
            <a:extLst>
              <a:ext uri="{FF2B5EF4-FFF2-40B4-BE49-F238E27FC236}">
                <a16:creationId xmlns:a16="http://schemas.microsoft.com/office/drawing/2014/main" id="{725EB988-7601-8AA5-3203-2F9E046BA330}"/>
              </a:ext>
            </a:extLst>
          </p:cNvPr>
          <p:cNvPicPr>
            <a:picLocks noChangeAspect="1"/>
          </p:cNvPicPr>
          <p:nvPr/>
        </p:nvPicPr>
        <p:blipFill>
          <a:blip r:embed="rId2"/>
          <a:stretch>
            <a:fillRect/>
          </a:stretch>
        </p:blipFill>
        <p:spPr>
          <a:xfrm>
            <a:off x="6630307" y="4229824"/>
            <a:ext cx="793636" cy="1064754"/>
          </a:xfrm>
          <a:prstGeom prst="rect">
            <a:avLst/>
          </a:prstGeom>
        </p:spPr>
      </p:pic>
      <p:pic>
        <p:nvPicPr>
          <p:cNvPr id="3" name="Picture 2">
            <a:extLst>
              <a:ext uri="{FF2B5EF4-FFF2-40B4-BE49-F238E27FC236}">
                <a16:creationId xmlns:a16="http://schemas.microsoft.com/office/drawing/2014/main" id="{202E5240-6438-CA48-7007-2D0194AF3B6D}"/>
              </a:ext>
            </a:extLst>
          </p:cNvPr>
          <p:cNvPicPr>
            <a:picLocks noChangeAspect="1"/>
          </p:cNvPicPr>
          <p:nvPr/>
        </p:nvPicPr>
        <p:blipFill rotWithShape="1">
          <a:blip r:embed="rId3"/>
          <a:srcRect l="7077" r="5471"/>
          <a:stretch/>
        </p:blipFill>
        <p:spPr>
          <a:xfrm>
            <a:off x="319638" y="548728"/>
            <a:ext cx="7356191" cy="5607817"/>
          </a:xfrm>
          <a:prstGeom prst="rect">
            <a:avLst/>
          </a:prstGeom>
        </p:spPr>
      </p:pic>
      <p:sp>
        <p:nvSpPr>
          <p:cNvPr id="16" name="Rectangle 15">
            <a:extLst>
              <a:ext uri="{FF2B5EF4-FFF2-40B4-BE49-F238E27FC236}">
                <a16:creationId xmlns:a16="http://schemas.microsoft.com/office/drawing/2014/main" id="{00BBC9A0-0BC5-09C2-9A17-9B9F8A8FC23B}"/>
              </a:ext>
            </a:extLst>
          </p:cNvPr>
          <p:cNvSpPr/>
          <p:nvPr/>
        </p:nvSpPr>
        <p:spPr>
          <a:xfrm>
            <a:off x="6453385" y="1089477"/>
            <a:ext cx="5430111" cy="4526317"/>
          </a:xfrm>
          <a:prstGeom prst="rect">
            <a:avLst/>
          </a:prstGeom>
          <a:solidFill>
            <a:srgbClr val="F47770">
              <a:alpha val="823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accent1"/>
              </a:solidFill>
            </a:endParaRPr>
          </a:p>
        </p:txBody>
      </p:sp>
      <p:sp>
        <p:nvSpPr>
          <p:cNvPr id="17" name="Subtitle 2">
            <a:extLst>
              <a:ext uri="{FF2B5EF4-FFF2-40B4-BE49-F238E27FC236}">
                <a16:creationId xmlns:a16="http://schemas.microsoft.com/office/drawing/2014/main" id="{74CE82A2-4E2D-B400-DF31-B83D7297B9E1}"/>
              </a:ext>
            </a:extLst>
          </p:cNvPr>
          <p:cNvSpPr txBox="1">
            <a:spLocks/>
          </p:cNvSpPr>
          <p:nvPr/>
        </p:nvSpPr>
        <p:spPr>
          <a:xfrm>
            <a:off x="6771736" y="1662036"/>
            <a:ext cx="4793411" cy="253221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3200" b="1" dirty="0">
                <a:solidFill>
                  <a:schemeClr val="bg1"/>
                </a:solidFill>
                <a:latin typeface="Arial" panose="020B0604020202020204" pitchFamily="34" charset="0"/>
                <a:cs typeface="Arial" panose="020B0604020202020204" pitchFamily="34" charset="0"/>
              </a:rPr>
              <a:t>HOUSING POLICY AT EU LEVEL, </a:t>
            </a:r>
            <a:br>
              <a:rPr lang="en-GB" sz="3200" b="1" dirty="0">
                <a:solidFill>
                  <a:schemeClr val="bg1"/>
                </a:solidFill>
                <a:latin typeface="Arial" panose="020B0604020202020204" pitchFamily="34" charset="0"/>
                <a:cs typeface="Arial" panose="020B0604020202020204" pitchFamily="34" charset="0"/>
              </a:rPr>
            </a:br>
            <a:r>
              <a:rPr lang="en-GB" sz="3200" b="1" dirty="0">
                <a:solidFill>
                  <a:schemeClr val="bg1"/>
                </a:solidFill>
                <a:latin typeface="Arial" panose="020B0604020202020204" pitchFamily="34" charset="0"/>
                <a:cs typeface="Arial" panose="020B0604020202020204" pitchFamily="34" charset="0"/>
              </a:rPr>
              <a:t>BEST PRACTICES &amp; EXPERIENCES</a:t>
            </a:r>
            <a:endParaRPr lang="en-US" sz="3200" b="1" dirty="0">
              <a:solidFill>
                <a:schemeClr val="bg1"/>
              </a:solidFill>
              <a:latin typeface="Arial" panose="020B0604020202020204" pitchFamily="34" charset="0"/>
              <a:cs typeface="Arial" panose="020B0604020202020204" pitchFamily="34" charset="0"/>
            </a:endParaRPr>
          </a:p>
        </p:txBody>
      </p:sp>
      <p:pic>
        <p:nvPicPr>
          <p:cNvPr id="20" name="Imagen 19" descr="Un dibujo de una cara feliz&#10;&#10;Descripción generada automáticamente con confianza baja">
            <a:extLst>
              <a:ext uri="{FF2B5EF4-FFF2-40B4-BE49-F238E27FC236}">
                <a16:creationId xmlns:a16="http://schemas.microsoft.com/office/drawing/2014/main" id="{1620D6D1-8650-14F8-87EA-D3F78CD7F14C}"/>
              </a:ext>
            </a:extLst>
          </p:cNvPr>
          <p:cNvPicPr>
            <a:picLocks noChangeAspect="1"/>
          </p:cNvPicPr>
          <p:nvPr/>
        </p:nvPicPr>
        <p:blipFill>
          <a:blip r:embed="rId4"/>
          <a:stretch>
            <a:fillRect/>
          </a:stretch>
        </p:blipFill>
        <p:spPr>
          <a:xfrm>
            <a:off x="8072647" y="5196696"/>
            <a:ext cx="3492500" cy="838200"/>
          </a:xfrm>
          <a:prstGeom prst="rect">
            <a:avLst/>
          </a:prstGeom>
        </p:spPr>
      </p:pic>
      <p:sp>
        <p:nvSpPr>
          <p:cNvPr id="18" name="Subtitle 2">
            <a:extLst>
              <a:ext uri="{FF2B5EF4-FFF2-40B4-BE49-F238E27FC236}">
                <a16:creationId xmlns:a16="http://schemas.microsoft.com/office/drawing/2014/main" id="{6D98DEE9-9400-C53D-C7B4-FAEDAB4656EB}"/>
              </a:ext>
            </a:extLst>
          </p:cNvPr>
          <p:cNvSpPr txBox="1">
            <a:spLocks/>
          </p:cNvSpPr>
          <p:nvPr/>
        </p:nvSpPr>
        <p:spPr>
          <a:xfrm>
            <a:off x="7423943" y="4658535"/>
            <a:ext cx="4141204" cy="502591"/>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sz="1800" dirty="0" err="1">
                <a:solidFill>
                  <a:schemeClr val="bg1"/>
                </a:solidFill>
                <a:latin typeface="Arial" panose="020B0604020202020204" pitchFamily="34" charset="0"/>
                <a:cs typeface="Arial" panose="020B0604020202020204" pitchFamily="34" charset="0"/>
              </a:rPr>
              <a:t>Thessaloniki</a:t>
            </a:r>
            <a:r>
              <a:rPr lang="es-ES" sz="1800" dirty="0">
                <a:solidFill>
                  <a:schemeClr val="bg1"/>
                </a:solidFill>
                <a:latin typeface="Arial" panose="020B0604020202020204" pitchFamily="34" charset="0"/>
                <a:cs typeface="Arial" panose="020B0604020202020204" pitchFamily="34" charset="0"/>
              </a:rPr>
              <a:t> I 20 </a:t>
            </a:r>
            <a:r>
              <a:rPr lang="es-ES" sz="1800" dirty="0" err="1">
                <a:solidFill>
                  <a:schemeClr val="bg1"/>
                </a:solidFill>
                <a:latin typeface="Arial" panose="020B0604020202020204" pitchFamily="34" charset="0"/>
                <a:cs typeface="Arial" panose="020B0604020202020204" pitchFamily="34" charset="0"/>
              </a:rPr>
              <a:t>October</a:t>
            </a:r>
            <a:r>
              <a:rPr lang="es-ES" sz="1800" dirty="0">
                <a:solidFill>
                  <a:schemeClr val="bg1"/>
                </a:solidFill>
                <a:latin typeface="Arial" panose="020B0604020202020204" pitchFamily="34" charset="0"/>
                <a:cs typeface="Arial" panose="020B0604020202020204" pitchFamily="34" charset="0"/>
              </a:rPr>
              <a:t> 2023</a:t>
            </a:r>
            <a:endParaRPr lang="en-US" sz="1800" dirty="0">
              <a:solidFill>
                <a:schemeClr val="bg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E4BA9AE7-9D7D-4338-184C-A4AFCF1FBC60}"/>
              </a:ext>
            </a:extLst>
          </p:cNvPr>
          <p:cNvSpPr txBox="1">
            <a:spLocks/>
          </p:cNvSpPr>
          <p:nvPr/>
        </p:nvSpPr>
        <p:spPr>
          <a:xfrm>
            <a:off x="7423943" y="3952571"/>
            <a:ext cx="4141204" cy="502591"/>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sz="1800" b="1" dirty="0">
                <a:solidFill>
                  <a:schemeClr val="bg1"/>
                </a:solidFill>
                <a:latin typeface="Arial" panose="020B0604020202020204" pitchFamily="34" charset="0"/>
                <a:cs typeface="Arial" panose="020B0604020202020204" pitchFamily="34" charset="0"/>
              </a:rPr>
              <a:t>Diana Yordanova</a:t>
            </a:r>
            <a:br>
              <a:rPr lang="es-ES" sz="1800" dirty="0">
                <a:solidFill>
                  <a:schemeClr val="bg1"/>
                </a:solidFill>
                <a:latin typeface="Arial" panose="020B0604020202020204" pitchFamily="34" charset="0"/>
                <a:cs typeface="Arial" panose="020B0604020202020204" pitchFamily="34" charset="0"/>
              </a:rPr>
            </a:br>
            <a:r>
              <a:rPr lang="es-ES" sz="1800" dirty="0" err="1">
                <a:solidFill>
                  <a:schemeClr val="bg1"/>
                </a:solidFill>
                <a:latin typeface="Arial" panose="020B0604020202020204" pitchFamily="34" charset="0"/>
                <a:cs typeface="Arial" panose="020B0604020202020204" pitchFamily="34" charset="0"/>
              </a:rPr>
              <a:t>Communications</a:t>
            </a:r>
            <a:r>
              <a:rPr lang="es-ES" sz="1800" dirty="0">
                <a:solidFill>
                  <a:schemeClr val="bg1"/>
                </a:solidFill>
                <a:latin typeface="Arial" panose="020B0604020202020204" pitchFamily="34" charset="0"/>
                <a:cs typeface="Arial" panose="020B0604020202020204" pitchFamily="34" charset="0"/>
              </a:rPr>
              <a:t> Director</a:t>
            </a:r>
            <a:br>
              <a:rPr lang="es-ES" sz="1800" dirty="0">
                <a:solidFill>
                  <a:schemeClr val="bg1"/>
                </a:solidFill>
                <a:latin typeface="Arial" panose="020B0604020202020204" pitchFamily="34" charset="0"/>
                <a:cs typeface="Arial" panose="020B0604020202020204" pitchFamily="34" charset="0"/>
              </a:rPr>
            </a:br>
            <a:r>
              <a:rPr lang="es-ES" sz="1800" dirty="0" err="1">
                <a:solidFill>
                  <a:schemeClr val="bg1"/>
                </a:solidFill>
                <a:latin typeface="Arial" panose="020B0604020202020204" pitchFamily="34" charset="0"/>
                <a:cs typeface="Arial" panose="020B0604020202020204" pitchFamily="34" charset="0"/>
              </a:rPr>
              <a:t>Housing</a:t>
            </a:r>
            <a:r>
              <a:rPr lang="es-ES" sz="1800" dirty="0">
                <a:solidFill>
                  <a:schemeClr val="bg1"/>
                </a:solidFill>
                <a:latin typeface="Arial" panose="020B0604020202020204" pitchFamily="34" charset="0"/>
                <a:cs typeface="Arial" panose="020B0604020202020204" pitchFamily="34" charset="0"/>
              </a:rPr>
              <a:t> </a:t>
            </a:r>
            <a:r>
              <a:rPr lang="es-ES" sz="1800" dirty="0" err="1">
                <a:solidFill>
                  <a:schemeClr val="bg1"/>
                </a:solidFill>
                <a:latin typeface="Arial" panose="020B0604020202020204" pitchFamily="34" charset="0"/>
                <a:cs typeface="Arial" panose="020B0604020202020204" pitchFamily="34" charset="0"/>
              </a:rPr>
              <a:t>Europe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30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E3A6-BAB6-121C-AC33-80DF0A25B13B}"/>
              </a:ext>
            </a:extLst>
          </p:cNvPr>
          <p:cNvSpPr>
            <a:spLocks noGrp="1"/>
          </p:cNvSpPr>
          <p:nvPr>
            <p:ph type="title"/>
          </p:nvPr>
        </p:nvSpPr>
        <p:spPr/>
        <p:txBody>
          <a:bodyPr/>
          <a:lstStyle/>
          <a:p>
            <a:r>
              <a:rPr lang="en-BE" dirty="0"/>
              <a:t>LOOKING AT THE NEEDS OF THE YOUTH</a:t>
            </a:r>
          </a:p>
        </p:txBody>
      </p:sp>
      <p:sp>
        <p:nvSpPr>
          <p:cNvPr id="3" name="Text Placeholder 2">
            <a:extLst>
              <a:ext uri="{FF2B5EF4-FFF2-40B4-BE49-F238E27FC236}">
                <a16:creationId xmlns:a16="http://schemas.microsoft.com/office/drawing/2014/main" id="{BC24D567-1A20-F534-B948-2F1EE3D89620}"/>
              </a:ext>
            </a:extLst>
          </p:cNvPr>
          <p:cNvSpPr>
            <a:spLocks noGrp="1"/>
          </p:cNvSpPr>
          <p:nvPr>
            <p:ph type="body" sz="half" idx="2"/>
          </p:nvPr>
        </p:nvSpPr>
        <p:spPr/>
        <p:txBody>
          <a:bodyPr/>
          <a:lstStyle/>
          <a:p>
            <a:r>
              <a:rPr lang="en-BE" dirty="0">
                <a:solidFill>
                  <a:schemeClr val="tx1"/>
                </a:solidFill>
              </a:rPr>
              <a:t>NAL Assunot, 30+ years of providing social housing only for youth &amp; ahead with all things </a:t>
            </a:r>
            <a:r>
              <a:rPr lang="en-BE" b="1" dirty="0">
                <a:solidFill>
                  <a:schemeClr val="tx1"/>
                </a:solidFill>
              </a:rPr>
              <a:t>digital</a:t>
            </a:r>
          </a:p>
        </p:txBody>
      </p:sp>
      <p:sp>
        <p:nvSpPr>
          <p:cNvPr id="9" name="Text Placeholder 8">
            <a:extLst>
              <a:ext uri="{FF2B5EF4-FFF2-40B4-BE49-F238E27FC236}">
                <a16:creationId xmlns:a16="http://schemas.microsoft.com/office/drawing/2014/main" id="{C66675EB-5CC3-1CFA-C596-D6CD52D09FFE}"/>
              </a:ext>
            </a:extLst>
          </p:cNvPr>
          <p:cNvSpPr txBox="1">
            <a:spLocks/>
          </p:cNvSpPr>
          <p:nvPr/>
        </p:nvSpPr>
        <p:spPr>
          <a:xfrm rot="16200000">
            <a:off x="-1202274" y="4395117"/>
            <a:ext cx="3657600"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solidFill>
                  <a:srgbClr val="65BABE"/>
                </a:solidFill>
              </a:rPr>
              <a:t>FINLAND</a:t>
            </a:r>
          </a:p>
        </p:txBody>
      </p:sp>
      <p:sp>
        <p:nvSpPr>
          <p:cNvPr id="7" name="Text Placeholder 6">
            <a:extLst>
              <a:ext uri="{FF2B5EF4-FFF2-40B4-BE49-F238E27FC236}">
                <a16:creationId xmlns:a16="http://schemas.microsoft.com/office/drawing/2014/main" id="{D844B443-8444-5B6E-F726-1B6950FCE2AC}"/>
              </a:ext>
            </a:extLst>
          </p:cNvPr>
          <p:cNvSpPr>
            <a:spLocks noGrp="1"/>
          </p:cNvSpPr>
          <p:nvPr>
            <p:ph type="body" sz="half" idx="10"/>
          </p:nvPr>
        </p:nvSpPr>
        <p:spPr>
          <a:xfrm>
            <a:off x="6460719" y="2589212"/>
            <a:ext cx="5635451" cy="3811588"/>
          </a:xfrm>
        </p:spPr>
        <p:txBody>
          <a:bodyPr/>
          <a:lstStyle/>
          <a:p>
            <a:r>
              <a:rPr lang="en-BE" dirty="0">
                <a:solidFill>
                  <a:schemeClr val="tx1"/>
                </a:solidFill>
              </a:rPr>
              <a:t>Parteon &amp; Lieven de Key in the Netherlands run </a:t>
            </a:r>
            <a:br>
              <a:rPr lang="en-BE" dirty="0">
                <a:solidFill>
                  <a:schemeClr val="tx1"/>
                </a:solidFill>
              </a:rPr>
            </a:br>
            <a:r>
              <a:rPr lang="en-BE" b="1" dirty="0">
                <a:solidFill>
                  <a:schemeClr val="tx1"/>
                </a:solidFill>
              </a:rPr>
              <a:t>community projects </a:t>
            </a:r>
            <a:r>
              <a:rPr lang="en-BE" dirty="0">
                <a:solidFill>
                  <a:schemeClr val="tx1"/>
                </a:solidFill>
              </a:rPr>
              <a:t>&amp; raise awareness what happens at 35+</a:t>
            </a:r>
          </a:p>
        </p:txBody>
      </p:sp>
      <p:pic>
        <p:nvPicPr>
          <p:cNvPr id="12" name="Picture 11" descr="A person standing in a hallway with a bag&#10;&#10;Description automatically generated">
            <a:extLst>
              <a:ext uri="{FF2B5EF4-FFF2-40B4-BE49-F238E27FC236}">
                <a16:creationId xmlns:a16="http://schemas.microsoft.com/office/drawing/2014/main" id="{E7BA5E53-3515-AD44-B7EF-B40208B8B7D6}"/>
              </a:ext>
            </a:extLst>
          </p:cNvPr>
          <p:cNvPicPr>
            <a:picLocks noChangeAspect="1"/>
          </p:cNvPicPr>
          <p:nvPr/>
        </p:nvPicPr>
        <p:blipFill rotWithShape="1">
          <a:blip r:embed="rId2"/>
          <a:srcRect l="15555" t="30799" r="20089" b="29650"/>
          <a:stretch/>
        </p:blipFill>
        <p:spPr>
          <a:xfrm>
            <a:off x="876168" y="3429000"/>
            <a:ext cx="4835798" cy="2971800"/>
          </a:xfrm>
          <a:prstGeom prst="rect">
            <a:avLst/>
          </a:prstGeom>
        </p:spPr>
      </p:pic>
      <p:pic>
        <p:nvPicPr>
          <p:cNvPr id="15" name="Picture 14" descr="A group of people around a table with food&#10;&#10;Description automatically generated">
            <a:extLst>
              <a:ext uri="{FF2B5EF4-FFF2-40B4-BE49-F238E27FC236}">
                <a16:creationId xmlns:a16="http://schemas.microsoft.com/office/drawing/2014/main" id="{C392A27A-666C-3FF3-F1B1-441E20A338F1}"/>
              </a:ext>
            </a:extLst>
          </p:cNvPr>
          <p:cNvPicPr>
            <a:picLocks noChangeAspect="1"/>
          </p:cNvPicPr>
          <p:nvPr/>
        </p:nvPicPr>
        <p:blipFill rotWithShape="1">
          <a:blip r:embed="rId3"/>
          <a:srcRect t="8829" b="8829"/>
          <a:stretch/>
        </p:blipFill>
        <p:spPr>
          <a:xfrm>
            <a:off x="6448724" y="3471037"/>
            <a:ext cx="4910689" cy="2929763"/>
          </a:xfrm>
          <a:prstGeom prst="rect">
            <a:avLst/>
          </a:prstGeom>
        </p:spPr>
      </p:pic>
      <p:sp>
        <p:nvSpPr>
          <p:cNvPr id="18" name="Text Placeholder 8">
            <a:extLst>
              <a:ext uri="{FF2B5EF4-FFF2-40B4-BE49-F238E27FC236}">
                <a16:creationId xmlns:a16="http://schemas.microsoft.com/office/drawing/2014/main" id="{259D56C7-DCA4-EE58-5F9D-00450BE9F4F7}"/>
              </a:ext>
            </a:extLst>
          </p:cNvPr>
          <p:cNvSpPr txBox="1">
            <a:spLocks/>
          </p:cNvSpPr>
          <p:nvPr/>
        </p:nvSpPr>
        <p:spPr>
          <a:xfrm rot="16200000">
            <a:off x="4286702" y="4318122"/>
            <a:ext cx="3811589"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solidFill>
                  <a:srgbClr val="65BABE"/>
                </a:solidFill>
              </a:rPr>
              <a:t>THE NETHERLANDS</a:t>
            </a:r>
          </a:p>
        </p:txBody>
      </p:sp>
    </p:spTree>
    <p:extLst>
      <p:ext uri="{BB962C8B-B14F-4D97-AF65-F5344CB8AC3E}">
        <p14:creationId xmlns:p14="http://schemas.microsoft.com/office/powerpoint/2010/main" val="273355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9B7C-CF54-22AF-12E7-C864208CEF65}"/>
              </a:ext>
            </a:extLst>
          </p:cNvPr>
          <p:cNvSpPr>
            <a:spLocks noGrp="1"/>
          </p:cNvSpPr>
          <p:nvPr>
            <p:ph type="title"/>
          </p:nvPr>
        </p:nvSpPr>
        <p:spPr/>
        <p:txBody>
          <a:bodyPr/>
          <a:lstStyle/>
          <a:p>
            <a:r>
              <a:rPr lang="en-BE" dirty="0"/>
              <a:t>The way ahead after the European Year of Youth</a:t>
            </a:r>
          </a:p>
        </p:txBody>
      </p:sp>
    </p:spTree>
    <p:extLst>
      <p:ext uri="{BB962C8B-B14F-4D97-AF65-F5344CB8AC3E}">
        <p14:creationId xmlns:p14="http://schemas.microsoft.com/office/powerpoint/2010/main" val="12510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37CC-0A78-235A-7764-A8578DC48FF8}"/>
              </a:ext>
            </a:extLst>
          </p:cNvPr>
          <p:cNvSpPr txBox="1">
            <a:spLocks/>
          </p:cNvSpPr>
          <p:nvPr/>
        </p:nvSpPr>
        <p:spPr>
          <a:xfrm>
            <a:off x="2448536" y="1551215"/>
            <a:ext cx="9743464" cy="5056849"/>
          </a:xfrm>
          <a:prstGeom prst="rect">
            <a:avLst/>
          </a:prstGeom>
        </p:spPr>
        <p:txBody>
          <a:bodyPr anchor="t"/>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s-ES" sz="2000" dirty="0" err="1">
                <a:solidFill>
                  <a:schemeClr val="tx1"/>
                </a:solidFill>
              </a:rPr>
              <a:t>Invest</a:t>
            </a:r>
            <a:r>
              <a:rPr lang="es-ES" sz="2000" dirty="0">
                <a:solidFill>
                  <a:schemeClr val="tx1"/>
                </a:solidFill>
              </a:rPr>
              <a:t> in social, </a:t>
            </a:r>
            <a:r>
              <a:rPr lang="es-ES" sz="2000" dirty="0" err="1">
                <a:solidFill>
                  <a:schemeClr val="tx1"/>
                </a:solidFill>
              </a:rPr>
              <a:t>community</a:t>
            </a:r>
            <a:r>
              <a:rPr lang="es-ES" sz="2000" dirty="0">
                <a:solidFill>
                  <a:schemeClr val="tx1"/>
                </a:solidFill>
              </a:rPr>
              <a:t>-led </a:t>
            </a:r>
            <a:r>
              <a:rPr lang="es-ES" sz="2000" dirty="0" err="1">
                <a:solidFill>
                  <a:schemeClr val="tx1"/>
                </a:solidFill>
              </a:rPr>
              <a:t>affordable</a:t>
            </a:r>
            <a:r>
              <a:rPr lang="es-ES" sz="2000" dirty="0">
                <a:solidFill>
                  <a:schemeClr val="tx1"/>
                </a:solidFill>
              </a:rPr>
              <a:t> </a:t>
            </a:r>
            <a:r>
              <a:rPr lang="es-ES" sz="2000" dirty="0" err="1">
                <a:solidFill>
                  <a:schemeClr val="tx1"/>
                </a:solidFill>
              </a:rPr>
              <a:t>housing</a:t>
            </a:r>
            <a:br>
              <a:rPr lang="es-ES" sz="2000" dirty="0"/>
            </a:br>
            <a:br>
              <a:rPr lang="es-ES" sz="2000" dirty="0">
                <a:solidFill>
                  <a:schemeClr val="tx1"/>
                </a:solidFill>
              </a:rPr>
            </a:br>
            <a:r>
              <a:rPr lang="es-ES" sz="2000" dirty="0" err="1">
                <a:solidFill>
                  <a:schemeClr val="tx1"/>
                </a:solidFill>
              </a:rPr>
              <a:t>Analyse</a:t>
            </a:r>
            <a:r>
              <a:rPr lang="es-ES" sz="2000" dirty="0">
                <a:solidFill>
                  <a:schemeClr val="tx1"/>
                </a:solidFill>
              </a:rPr>
              <a:t> </a:t>
            </a:r>
            <a:r>
              <a:rPr lang="es-ES" sz="2000" dirty="0" err="1">
                <a:solidFill>
                  <a:schemeClr val="tx1"/>
                </a:solidFill>
              </a:rPr>
              <a:t>needs</a:t>
            </a:r>
            <a:r>
              <a:rPr lang="es-ES" sz="2000" dirty="0">
                <a:solidFill>
                  <a:schemeClr val="tx1"/>
                </a:solidFill>
              </a:rPr>
              <a:t> at local </a:t>
            </a:r>
            <a:r>
              <a:rPr lang="es-ES" sz="2000" dirty="0" err="1">
                <a:solidFill>
                  <a:schemeClr val="tx1"/>
                </a:solidFill>
              </a:rPr>
              <a:t>level</a:t>
            </a:r>
            <a:r>
              <a:rPr lang="es-ES" sz="2000" dirty="0">
                <a:solidFill>
                  <a:schemeClr val="tx1"/>
                </a:solidFill>
              </a:rPr>
              <a:t> and </a:t>
            </a:r>
            <a:r>
              <a:rPr lang="es-ES" sz="2000" dirty="0" err="1">
                <a:solidFill>
                  <a:schemeClr val="tx1"/>
                </a:solidFill>
              </a:rPr>
              <a:t>identify</a:t>
            </a:r>
            <a:r>
              <a:rPr lang="es-ES" sz="2000" dirty="0">
                <a:solidFill>
                  <a:schemeClr val="tx1"/>
                </a:solidFill>
              </a:rPr>
              <a:t> gaps</a:t>
            </a:r>
            <a:br>
              <a:rPr lang="es-ES" sz="2000" dirty="0"/>
            </a:br>
            <a:br>
              <a:rPr lang="es-ES" sz="2000" dirty="0"/>
            </a:br>
            <a:r>
              <a:rPr lang="es-ES" sz="2000" dirty="0" err="1">
                <a:solidFill>
                  <a:schemeClr val="tx1"/>
                </a:solidFill>
              </a:rPr>
              <a:t>Guarantee</a:t>
            </a:r>
            <a:r>
              <a:rPr lang="es-ES" sz="2000" dirty="0">
                <a:solidFill>
                  <a:schemeClr val="tx1"/>
                </a:solidFill>
              </a:rPr>
              <a:t> </a:t>
            </a:r>
            <a:r>
              <a:rPr lang="es-ES" sz="2000" dirty="0" err="1">
                <a:solidFill>
                  <a:schemeClr val="tx1"/>
                </a:solidFill>
              </a:rPr>
              <a:t>security</a:t>
            </a:r>
            <a:r>
              <a:rPr lang="es-ES" sz="2000" dirty="0">
                <a:solidFill>
                  <a:schemeClr val="tx1"/>
                </a:solidFill>
              </a:rPr>
              <a:t> </a:t>
            </a:r>
            <a:r>
              <a:rPr lang="es-ES" sz="2000" dirty="0" err="1">
                <a:solidFill>
                  <a:schemeClr val="tx1"/>
                </a:solidFill>
              </a:rPr>
              <a:t>of</a:t>
            </a:r>
            <a:r>
              <a:rPr lang="es-ES" sz="2000" dirty="0">
                <a:solidFill>
                  <a:schemeClr val="tx1"/>
                </a:solidFill>
              </a:rPr>
              <a:t> </a:t>
            </a:r>
            <a:r>
              <a:rPr lang="es-ES" sz="2000" dirty="0" err="1">
                <a:solidFill>
                  <a:schemeClr val="tx1"/>
                </a:solidFill>
              </a:rPr>
              <a:t>tenure</a:t>
            </a:r>
            <a:r>
              <a:rPr lang="es-ES" sz="2000" dirty="0">
                <a:solidFill>
                  <a:schemeClr val="tx1"/>
                </a:solidFill>
              </a:rPr>
              <a:t> at </a:t>
            </a:r>
            <a:r>
              <a:rPr lang="es-ES" sz="2000" dirty="0" err="1">
                <a:solidFill>
                  <a:schemeClr val="tx1"/>
                </a:solidFill>
              </a:rPr>
              <a:t>the</a:t>
            </a:r>
            <a:r>
              <a:rPr lang="es-ES" sz="2000" dirty="0">
                <a:solidFill>
                  <a:schemeClr val="tx1"/>
                </a:solidFill>
              </a:rPr>
              <a:t> </a:t>
            </a:r>
            <a:r>
              <a:rPr lang="es-ES" sz="2000" dirty="0" err="1">
                <a:solidFill>
                  <a:schemeClr val="tx1"/>
                </a:solidFill>
              </a:rPr>
              <a:t>private</a:t>
            </a:r>
            <a:r>
              <a:rPr lang="es-ES" sz="2000" dirty="0">
                <a:solidFill>
                  <a:schemeClr val="tx1"/>
                </a:solidFill>
              </a:rPr>
              <a:t> </a:t>
            </a:r>
            <a:r>
              <a:rPr lang="es-ES" sz="2000" dirty="0" err="1">
                <a:solidFill>
                  <a:schemeClr val="tx1"/>
                </a:solidFill>
              </a:rPr>
              <a:t>rental</a:t>
            </a:r>
            <a:r>
              <a:rPr lang="es-ES" sz="2000" dirty="0">
                <a:solidFill>
                  <a:schemeClr val="tx1"/>
                </a:solidFill>
              </a:rPr>
              <a:t> </a:t>
            </a:r>
            <a:r>
              <a:rPr lang="es-ES" sz="2000" dirty="0" err="1">
                <a:solidFill>
                  <a:schemeClr val="tx1"/>
                </a:solidFill>
              </a:rPr>
              <a:t>market</a:t>
            </a:r>
            <a:br>
              <a:rPr lang="es-ES" sz="2000" dirty="0"/>
            </a:br>
            <a:br>
              <a:rPr lang="es-ES" sz="2000" dirty="0"/>
            </a:br>
            <a:r>
              <a:rPr lang="en-IE" sz="2000" dirty="0">
                <a:solidFill>
                  <a:schemeClr val="tx1"/>
                </a:solidFill>
              </a:rPr>
              <a:t>Young people on low incomes need an </a:t>
            </a:r>
            <a:r>
              <a:rPr lang="en-IE" sz="2000" b="1" dirty="0">
                <a:solidFill>
                  <a:schemeClr val="tx1"/>
                </a:solidFill>
              </a:rPr>
              <a:t>‘independence-supporting approach’</a:t>
            </a:r>
          </a:p>
          <a:p>
            <a:endParaRPr lang="en-IE" sz="2000" i="1" dirty="0">
              <a:solidFill>
                <a:schemeClr val="tx1"/>
              </a:solidFill>
            </a:endParaRPr>
          </a:p>
          <a:p>
            <a:r>
              <a:rPr lang="en-IE" sz="2000" dirty="0">
                <a:solidFill>
                  <a:schemeClr val="tx1"/>
                </a:solidFill>
              </a:rPr>
              <a:t>Consider the cooperative movement and Community Land Trusts</a:t>
            </a:r>
          </a:p>
          <a:p>
            <a:endParaRPr lang="en-IE" sz="2000" dirty="0">
              <a:solidFill>
                <a:schemeClr val="tx1"/>
              </a:solidFill>
            </a:endParaRPr>
          </a:p>
          <a:p>
            <a:r>
              <a:rPr lang="en-IE" sz="2000" dirty="0">
                <a:solidFill>
                  <a:schemeClr val="tx1"/>
                </a:solidFill>
              </a:rPr>
              <a:t>Implement measures to combat and </a:t>
            </a:r>
            <a:r>
              <a:rPr lang="en-IE" sz="2000" b="1" dirty="0">
                <a:solidFill>
                  <a:schemeClr val="tx1"/>
                </a:solidFill>
              </a:rPr>
              <a:t>prevent youth homelessness</a:t>
            </a:r>
          </a:p>
          <a:p>
            <a:endParaRPr lang="en-IE" sz="2000" dirty="0">
              <a:solidFill>
                <a:schemeClr val="tx1"/>
              </a:solidFill>
            </a:endParaRPr>
          </a:p>
          <a:p>
            <a:r>
              <a:rPr lang="en-IE" sz="2000" b="1" dirty="0">
                <a:solidFill>
                  <a:schemeClr val="tx1"/>
                </a:solidFill>
              </a:rPr>
              <a:t>Make sure the EU Green Deal is not pricing young people out</a:t>
            </a:r>
          </a:p>
          <a:p>
            <a:endParaRPr lang="en-IE" sz="2000" dirty="0">
              <a:solidFill>
                <a:schemeClr val="tx1"/>
              </a:solidFill>
            </a:endParaRPr>
          </a:p>
          <a:p>
            <a:r>
              <a:rPr lang="en-IE" sz="2000" dirty="0">
                <a:solidFill>
                  <a:schemeClr val="tx1"/>
                </a:solidFill>
              </a:rPr>
              <a:t>T</a:t>
            </a:r>
            <a:r>
              <a:rPr lang="en-IE" sz="2000" b="1" dirty="0">
                <a:solidFill>
                  <a:schemeClr val="tx1"/>
                </a:solidFill>
              </a:rPr>
              <a:t>oday’s youth</a:t>
            </a:r>
            <a:r>
              <a:rPr lang="en-IE" sz="2000" dirty="0">
                <a:solidFill>
                  <a:schemeClr val="tx1"/>
                </a:solidFill>
              </a:rPr>
              <a:t> will be tomorrow’s owners and tenants</a:t>
            </a:r>
          </a:p>
          <a:p>
            <a:endParaRPr lang="en-IE" sz="1800" dirty="0">
              <a:solidFill>
                <a:schemeClr val="tx1"/>
              </a:solidFill>
            </a:endParaRPr>
          </a:p>
          <a:p>
            <a:endParaRPr lang="en-US" sz="1800" dirty="0">
              <a:solidFill>
                <a:schemeClr val="tx1"/>
              </a:solidFill>
            </a:endParaRPr>
          </a:p>
        </p:txBody>
      </p:sp>
      <p:sp>
        <p:nvSpPr>
          <p:cNvPr id="3" name="Title 1">
            <a:extLst>
              <a:ext uri="{FF2B5EF4-FFF2-40B4-BE49-F238E27FC236}">
                <a16:creationId xmlns:a16="http://schemas.microsoft.com/office/drawing/2014/main" id="{93FBBDA3-F6F5-C6CA-7DE7-15DF8D1135F2}"/>
              </a:ext>
            </a:extLst>
          </p:cNvPr>
          <p:cNvSpPr txBox="1">
            <a:spLocks/>
          </p:cNvSpPr>
          <p:nvPr/>
        </p:nvSpPr>
        <p:spPr>
          <a:xfrm>
            <a:off x="456450" y="455699"/>
            <a:ext cx="8555419" cy="491359"/>
          </a:xfrm>
          <a:prstGeom prst="rect">
            <a:avLst/>
          </a:prstGeom>
        </p:spPr>
        <p:txBody>
          <a:bodyPr anchor="t"/>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s-ES" sz="2800" dirty="0"/>
              <a:t>OUR CALL</a:t>
            </a:r>
            <a:endParaRPr lang="en-US" sz="2800" dirty="0"/>
          </a:p>
        </p:txBody>
      </p:sp>
      <p:pic>
        <p:nvPicPr>
          <p:cNvPr id="5" name="Imagen 4">
            <a:extLst>
              <a:ext uri="{FF2B5EF4-FFF2-40B4-BE49-F238E27FC236}">
                <a16:creationId xmlns:a16="http://schemas.microsoft.com/office/drawing/2014/main" id="{391A5A3F-3581-543E-76B5-3B413DE0F478}"/>
              </a:ext>
            </a:extLst>
          </p:cNvPr>
          <p:cNvPicPr>
            <a:picLocks noChangeAspect="1"/>
          </p:cNvPicPr>
          <p:nvPr/>
        </p:nvPicPr>
        <p:blipFill>
          <a:blip r:embed="rId2"/>
          <a:stretch>
            <a:fillRect/>
          </a:stretch>
        </p:blipFill>
        <p:spPr>
          <a:xfrm rot="10800000">
            <a:off x="370115" y="947058"/>
            <a:ext cx="4876800" cy="114300"/>
          </a:xfrm>
          <a:prstGeom prst="rect">
            <a:avLst/>
          </a:prstGeom>
        </p:spPr>
      </p:pic>
      <p:pic>
        <p:nvPicPr>
          <p:cNvPr id="7" name="Imagen 6" descr="Un dibujo de una persona&#10;&#10;Descripción generada automáticamente con confianza baja">
            <a:extLst>
              <a:ext uri="{FF2B5EF4-FFF2-40B4-BE49-F238E27FC236}">
                <a16:creationId xmlns:a16="http://schemas.microsoft.com/office/drawing/2014/main" id="{6CCF0020-F146-A7A4-55F4-308F10B9DBDB}"/>
              </a:ext>
            </a:extLst>
          </p:cNvPr>
          <p:cNvPicPr>
            <a:picLocks noChangeAspect="1"/>
          </p:cNvPicPr>
          <p:nvPr/>
        </p:nvPicPr>
        <p:blipFill>
          <a:blip r:embed="rId3"/>
          <a:stretch>
            <a:fillRect/>
          </a:stretch>
        </p:blipFill>
        <p:spPr>
          <a:xfrm>
            <a:off x="785408" y="1551215"/>
            <a:ext cx="1275040" cy="886457"/>
          </a:xfrm>
          <a:prstGeom prst="rect">
            <a:avLst/>
          </a:prstGeom>
        </p:spPr>
      </p:pic>
    </p:spTree>
    <p:extLst>
      <p:ext uri="{BB962C8B-B14F-4D97-AF65-F5344CB8AC3E}">
        <p14:creationId xmlns:p14="http://schemas.microsoft.com/office/powerpoint/2010/main" val="1417148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EF4F-7A81-4CF4-E09C-53DB8A1D52A4}"/>
              </a:ext>
            </a:extLst>
          </p:cNvPr>
          <p:cNvSpPr>
            <a:spLocks noGrp="1"/>
          </p:cNvSpPr>
          <p:nvPr>
            <p:ph type="title"/>
          </p:nvPr>
        </p:nvSpPr>
        <p:spPr/>
        <p:txBody>
          <a:bodyPr/>
          <a:lstStyle/>
          <a:p>
            <a:r>
              <a:rPr lang="en-BE" dirty="0"/>
              <a:t>THE POWER OF THE NARRATIVE</a:t>
            </a:r>
          </a:p>
        </p:txBody>
      </p:sp>
      <p:pic>
        <p:nvPicPr>
          <p:cNvPr id="5" name="Content Placeholder 6" descr="A group of people standing at podiums&#10;&#10;Description automatically generated">
            <a:extLst>
              <a:ext uri="{FF2B5EF4-FFF2-40B4-BE49-F238E27FC236}">
                <a16:creationId xmlns:a16="http://schemas.microsoft.com/office/drawing/2014/main" id="{DF636DAA-1656-0339-A92C-F9EC828697A6}"/>
              </a:ext>
            </a:extLst>
          </p:cNvPr>
          <p:cNvPicPr>
            <a:picLocks noChangeAspect="1"/>
          </p:cNvPicPr>
          <p:nvPr/>
        </p:nvPicPr>
        <p:blipFill>
          <a:blip r:embed="rId2"/>
          <a:stretch>
            <a:fillRect/>
          </a:stretch>
        </p:blipFill>
        <p:spPr>
          <a:xfrm>
            <a:off x="839788" y="3107786"/>
            <a:ext cx="5134433" cy="3640083"/>
          </a:xfrm>
          <a:prstGeom prst="rect">
            <a:avLst/>
          </a:prstGeom>
        </p:spPr>
      </p:pic>
      <p:pic>
        <p:nvPicPr>
          <p:cNvPr id="6" name="Picture 5" descr="A collage of people outside&#10;&#10;Description automatically generated">
            <a:extLst>
              <a:ext uri="{FF2B5EF4-FFF2-40B4-BE49-F238E27FC236}">
                <a16:creationId xmlns:a16="http://schemas.microsoft.com/office/drawing/2014/main" id="{8D87903E-D671-499C-5F88-570DDA733958}"/>
              </a:ext>
            </a:extLst>
          </p:cNvPr>
          <p:cNvPicPr>
            <a:picLocks noChangeAspect="1"/>
          </p:cNvPicPr>
          <p:nvPr/>
        </p:nvPicPr>
        <p:blipFill>
          <a:blip r:embed="rId3"/>
          <a:stretch>
            <a:fillRect/>
          </a:stretch>
        </p:blipFill>
        <p:spPr>
          <a:xfrm>
            <a:off x="6096000" y="2267241"/>
            <a:ext cx="5766483" cy="3241514"/>
          </a:xfrm>
          <a:prstGeom prst="rect">
            <a:avLst/>
          </a:prstGeom>
        </p:spPr>
      </p:pic>
    </p:spTree>
    <p:extLst>
      <p:ext uri="{BB962C8B-B14F-4D97-AF65-F5344CB8AC3E}">
        <p14:creationId xmlns:p14="http://schemas.microsoft.com/office/powerpoint/2010/main" val="3280832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89C5FB-45CF-7C82-F3A4-F05FB8F5A9FD}"/>
              </a:ext>
            </a:extLst>
          </p:cNvPr>
          <p:cNvSpPr>
            <a:spLocks noGrp="1"/>
          </p:cNvSpPr>
          <p:nvPr>
            <p:ph type="title"/>
          </p:nvPr>
        </p:nvSpPr>
        <p:spPr/>
        <p:txBody>
          <a:bodyPr/>
          <a:lstStyle/>
          <a:p>
            <a:r>
              <a:rPr lang="es-ES_tradnl" dirty="0"/>
              <a:t>THANK YOU</a:t>
            </a:r>
          </a:p>
        </p:txBody>
      </p:sp>
      <p:sp>
        <p:nvSpPr>
          <p:cNvPr id="3" name="Título 1">
            <a:extLst>
              <a:ext uri="{FF2B5EF4-FFF2-40B4-BE49-F238E27FC236}">
                <a16:creationId xmlns:a16="http://schemas.microsoft.com/office/drawing/2014/main" id="{8A09546D-59F7-5ACB-68CF-8EF8BFD86F0D}"/>
              </a:ext>
            </a:extLst>
          </p:cNvPr>
          <p:cNvSpPr txBox="1">
            <a:spLocks/>
          </p:cNvSpPr>
          <p:nvPr/>
        </p:nvSpPr>
        <p:spPr>
          <a:xfrm>
            <a:off x="0" y="5864749"/>
            <a:ext cx="12191999" cy="1347420"/>
          </a:xfrm>
          <a:prstGeom prst="rect">
            <a:avLst/>
          </a:prstGeom>
        </p:spPr>
        <p:txBody>
          <a:bodyPr anchor="ctr">
            <a:normAutofit/>
          </a:bodyPr>
          <a:lstStyle>
            <a:lvl1pPr algn="ctr" defTabSz="914400" rtl="0" eaLnBrk="1" latinLnBrk="0" hangingPunct="1">
              <a:lnSpc>
                <a:spcPct val="90000"/>
              </a:lnSpc>
              <a:spcBef>
                <a:spcPct val="0"/>
              </a:spcBef>
              <a:buNone/>
              <a:defRPr sz="8800" b="1" kern="1200">
                <a:solidFill>
                  <a:schemeClr val="bg1"/>
                </a:solidFill>
                <a:latin typeface="Arial" panose="020B0604020202020204" pitchFamily="34" charset="0"/>
                <a:ea typeface="+mj-ea"/>
                <a:cs typeface="Arial" panose="020B0604020202020204" pitchFamily="34" charset="0"/>
              </a:defRPr>
            </a:lvl1pPr>
          </a:lstStyle>
          <a:p>
            <a:r>
              <a:rPr lang="es-ES_tradnl" sz="2000" b="0" dirty="0" err="1"/>
              <a:t>diana.yordanova@housingeurope.eu</a:t>
            </a:r>
            <a:r>
              <a:rPr lang="es-ES_tradnl" sz="2000" b="0" dirty="0"/>
              <a:t> I @</a:t>
            </a:r>
            <a:r>
              <a:rPr lang="es-ES_tradnl" sz="2000" b="0" dirty="0" err="1"/>
              <a:t>HousingEurope</a:t>
            </a:r>
            <a:r>
              <a:rPr lang="es-ES_tradnl" sz="2000" b="0" dirty="0"/>
              <a:t> </a:t>
            </a:r>
            <a:r>
              <a:rPr lang="es-ES_tradnl" sz="2000" b="0" dirty="0" err="1"/>
              <a:t>on</a:t>
            </a:r>
            <a:r>
              <a:rPr lang="es-ES_tradnl" sz="2000" b="0" dirty="0"/>
              <a:t> Twitter  LinkedIn  Facebook</a:t>
            </a:r>
          </a:p>
        </p:txBody>
      </p:sp>
    </p:spTree>
    <p:extLst>
      <p:ext uri="{BB962C8B-B14F-4D97-AF65-F5344CB8AC3E}">
        <p14:creationId xmlns:p14="http://schemas.microsoft.com/office/powerpoint/2010/main" val="1991949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1BEE5-50E6-DFC4-9B0A-383EC8496AD2}"/>
              </a:ext>
            </a:extLst>
          </p:cNvPr>
          <p:cNvSpPr>
            <a:spLocks noGrp="1"/>
          </p:cNvSpPr>
          <p:nvPr>
            <p:ph type="title"/>
          </p:nvPr>
        </p:nvSpPr>
        <p:spPr/>
        <p:txBody>
          <a:bodyPr/>
          <a:lstStyle/>
          <a:p>
            <a:r>
              <a:rPr lang="es-ES_tradnl" dirty="0"/>
              <a:t>THE RICHNESS OF THE HOUSING EUROPE NETWORK</a:t>
            </a:r>
          </a:p>
        </p:txBody>
      </p:sp>
      <p:sp>
        <p:nvSpPr>
          <p:cNvPr id="16" name="Rectangle 15">
            <a:extLst>
              <a:ext uri="{FF2B5EF4-FFF2-40B4-BE49-F238E27FC236}">
                <a16:creationId xmlns:a16="http://schemas.microsoft.com/office/drawing/2014/main" id="{68E750A3-0322-963C-BC0C-F6BF9980D660}"/>
              </a:ext>
            </a:extLst>
          </p:cNvPr>
          <p:cNvSpPr/>
          <p:nvPr/>
        </p:nvSpPr>
        <p:spPr>
          <a:xfrm>
            <a:off x="830545" y="2495201"/>
            <a:ext cx="8277225" cy="4177719"/>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Content Placeholder 3">
            <a:extLst>
              <a:ext uri="{FF2B5EF4-FFF2-40B4-BE49-F238E27FC236}">
                <a16:creationId xmlns:a16="http://schemas.microsoft.com/office/drawing/2014/main" id="{26E8F88A-F710-E734-33FF-38DDFB1BB872}"/>
              </a:ext>
            </a:extLst>
          </p:cNvPr>
          <p:cNvSpPr txBox="1">
            <a:spLocks/>
          </p:cNvSpPr>
          <p:nvPr/>
        </p:nvSpPr>
        <p:spPr>
          <a:xfrm>
            <a:off x="1068548" y="2495201"/>
            <a:ext cx="5966893" cy="430487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33350" indent="-133350">
              <a:spcBef>
                <a:spcPts val="1200"/>
              </a:spcBef>
            </a:pPr>
            <a:r>
              <a:rPr lang="en-GB" sz="1400" b="1" dirty="0">
                <a:solidFill>
                  <a:schemeClr val="accent2"/>
                </a:solidFill>
              </a:rPr>
              <a:t>43,000 local housing organisations</a:t>
            </a:r>
          </a:p>
          <a:p>
            <a:pPr marL="133350" indent="-133350">
              <a:spcBef>
                <a:spcPts val="1200"/>
              </a:spcBef>
            </a:pPr>
            <a:r>
              <a:rPr lang="en-GB" sz="1400" b="1" dirty="0">
                <a:solidFill>
                  <a:schemeClr val="accent2"/>
                </a:solidFill>
              </a:rPr>
              <a:t>31 countries</a:t>
            </a:r>
          </a:p>
          <a:p>
            <a:pPr marL="133350" indent="-133350">
              <a:spcBef>
                <a:spcPts val="1200"/>
              </a:spcBef>
            </a:pPr>
            <a:r>
              <a:rPr lang="en-GB" sz="1400" b="1" dirty="0">
                <a:solidFill>
                  <a:schemeClr val="accent2"/>
                </a:solidFill>
              </a:rPr>
              <a:t>+25 million dwellings</a:t>
            </a:r>
          </a:p>
          <a:p>
            <a:pPr marL="133350" indent="-133350">
              <a:spcBef>
                <a:spcPts val="1200"/>
              </a:spcBef>
            </a:pPr>
            <a:r>
              <a:rPr lang="en-GB" sz="1400" b="1" dirty="0">
                <a:solidFill>
                  <a:schemeClr val="accent2"/>
                </a:solidFill>
              </a:rPr>
              <a:t>+/- 200,000 new dwellings per year</a:t>
            </a:r>
          </a:p>
          <a:p>
            <a:pPr marL="133350" indent="-133350">
              <a:spcBef>
                <a:spcPts val="1200"/>
              </a:spcBef>
            </a:pPr>
            <a:r>
              <a:rPr lang="en-GB" sz="1400" b="1" dirty="0">
                <a:solidFill>
                  <a:schemeClr val="accent2"/>
                </a:solidFill>
              </a:rPr>
              <a:t>+/- 200,000 dwellings refurbished per year</a:t>
            </a:r>
          </a:p>
          <a:p>
            <a:pPr marL="133350" indent="-133350">
              <a:spcBef>
                <a:spcPts val="1200"/>
              </a:spcBef>
            </a:pPr>
            <a:r>
              <a:rPr lang="en-GB" sz="1400" b="1" dirty="0">
                <a:solidFill>
                  <a:schemeClr val="accent2"/>
                </a:solidFill>
              </a:rPr>
              <a:t>€40bn in new investment per year</a:t>
            </a:r>
          </a:p>
          <a:p>
            <a:pPr marL="133350" indent="-133350">
              <a:spcBef>
                <a:spcPts val="1200"/>
              </a:spcBef>
            </a:pPr>
            <a:r>
              <a:rPr lang="en-GB" sz="1400" b="1" dirty="0">
                <a:solidFill>
                  <a:schemeClr val="accent2"/>
                </a:solidFill>
              </a:rPr>
              <a:t>7,500+ staff employed by the federations</a:t>
            </a:r>
          </a:p>
          <a:p>
            <a:pPr marL="133350" indent="-133350">
              <a:spcBef>
                <a:spcPts val="1200"/>
              </a:spcBef>
            </a:pPr>
            <a:r>
              <a:rPr lang="en-GB" sz="1400" b="1" dirty="0">
                <a:solidFill>
                  <a:schemeClr val="accent2"/>
                </a:solidFill>
              </a:rPr>
              <a:t>300,000+ staff employed by local providers</a:t>
            </a:r>
          </a:p>
          <a:p>
            <a:pPr>
              <a:spcBef>
                <a:spcPts val="1200"/>
              </a:spcBef>
            </a:pPr>
            <a:r>
              <a:rPr lang="en-GB" sz="1400" b="1" dirty="0">
                <a:solidFill>
                  <a:schemeClr val="accent1"/>
                </a:solidFill>
              </a:rPr>
              <a:t>One goal - </a:t>
            </a:r>
            <a:r>
              <a:rPr lang="en-GB" sz="1400" b="1" dirty="0">
                <a:solidFill>
                  <a:schemeClr val="accent2"/>
                </a:solidFill>
              </a:rPr>
              <a:t>provide decent &amp; affordable housing for all</a:t>
            </a:r>
          </a:p>
          <a:p>
            <a:pPr>
              <a:spcBef>
                <a:spcPts val="600"/>
              </a:spcBef>
            </a:pPr>
            <a:endParaRPr lang="en-US" dirty="0"/>
          </a:p>
          <a:p>
            <a:pPr>
              <a:spcBef>
                <a:spcPts val="600"/>
              </a:spcBef>
            </a:pPr>
            <a:endParaRPr lang="LID4096" dirty="0"/>
          </a:p>
        </p:txBody>
      </p:sp>
      <p:pic>
        <p:nvPicPr>
          <p:cNvPr id="18" name="Picture 17">
            <a:extLst>
              <a:ext uri="{FF2B5EF4-FFF2-40B4-BE49-F238E27FC236}">
                <a16:creationId xmlns:a16="http://schemas.microsoft.com/office/drawing/2014/main" id="{98E9B22A-88F3-FB88-77A4-7B462D09C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381" y="1882931"/>
            <a:ext cx="5148747" cy="4789989"/>
          </a:xfrm>
          <a:prstGeom prst="rect">
            <a:avLst/>
          </a:prstGeom>
        </p:spPr>
      </p:pic>
      <p:sp>
        <p:nvSpPr>
          <p:cNvPr id="19" name="Rectangle 18">
            <a:extLst>
              <a:ext uri="{FF2B5EF4-FFF2-40B4-BE49-F238E27FC236}">
                <a16:creationId xmlns:a16="http://schemas.microsoft.com/office/drawing/2014/main" id="{6CF29CCF-AB1D-20B8-ED7B-48FCABAB85F9}"/>
              </a:ext>
            </a:extLst>
          </p:cNvPr>
          <p:cNvSpPr/>
          <p:nvPr/>
        </p:nvSpPr>
        <p:spPr>
          <a:xfrm>
            <a:off x="5898995" y="724829"/>
            <a:ext cx="2743200" cy="11581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287891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1BEE5-50E6-DFC4-9B0A-383EC8496AD2}"/>
              </a:ext>
            </a:extLst>
          </p:cNvPr>
          <p:cNvSpPr>
            <a:spLocks noGrp="1"/>
          </p:cNvSpPr>
          <p:nvPr>
            <p:ph type="title"/>
          </p:nvPr>
        </p:nvSpPr>
        <p:spPr/>
        <p:txBody>
          <a:bodyPr/>
          <a:lstStyle/>
          <a:p>
            <a:r>
              <a:rPr lang="ga-IE" dirty="0"/>
              <a:t>1/3 OF THE NET INCOME SPENT FOR RENT IS OFTEN OUT OF REACH</a:t>
            </a:r>
            <a:endParaRPr lang="es-ES_tradnl" dirty="0"/>
          </a:p>
        </p:txBody>
      </p:sp>
      <p:pic>
        <p:nvPicPr>
          <p:cNvPr id="3" name="Picture 2">
            <a:extLst>
              <a:ext uri="{FF2B5EF4-FFF2-40B4-BE49-F238E27FC236}">
                <a16:creationId xmlns:a16="http://schemas.microsoft.com/office/drawing/2014/main" id="{09440175-5236-DBB2-4335-3A4B9EBD3BA4}"/>
              </a:ext>
            </a:extLst>
          </p:cNvPr>
          <p:cNvPicPr>
            <a:picLocks noChangeAspect="1"/>
          </p:cNvPicPr>
          <p:nvPr/>
        </p:nvPicPr>
        <p:blipFill>
          <a:blip r:embed="rId3"/>
          <a:stretch>
            <a:fillRect/>
          </a:stretch>
        </p:blipFill>
        <p:spPr>
          <a:xfrm>
            <a:off x="3462261" y="2522210"/>
            <a:ext cx="6267369" cy="4090014"/>
          </a:xfrm>
          <a:prstGeom prst="rect">
            <a:avLst/>
          </a:prstGeom>
        </p:spPr>
      </p:pic>
      <p:sp>
        <p:nvSpPr>
          <p:cNvPr id="5" name="TextBox 4">
            <a:extLst>
              <a:ext uri="{FF2B5EF4-FFF2-40B4-BE49-F238E27FC236}">
                <a16:creationId xmlns:a16="http://schemas.microsoft.com/office/drawing/2014/main" id="{DB712A80-8C92-5B45-EF4F-71B6A9324D98}"/>
              </a:ext>
            </a:extLst>
          </p:cNvPr>
          <p:cNvSpPr txBox="1"/>
          <p:nvPr/>
        </p:nvSpPr>
        <p:spPr>
          <a:xfrm>
            <a:off x="4588727" y="6612224"/>
            <a:ext cx="6099716" cy="246221"/>
          </a:xfrm>
          <a:prstGeom prst="rect">
            <a:avLst/>
          </a:prstGeom>
          <a:noFill/>
        </p:spPr>
        <p:txBody>
          <a:bodyPr wrap="square">
            <a:spAutoFit/>
          </a:bodyPr>
          <a:lstStyle/>
          <a:p>
            <a:r>
              <a:rPr lang="en-GB" sz="1000" i="1" dirty="0">
                <a:solidFill>
                  <a:schemeClr val="accent2"/>
                </a:solidFill>
                <a:latin typeface="Arial" panose="020B0604020202020204" pitchFamily="34" charset="0"/>
                <a:cs typeface="Arial" panose="020B0604020202020204" pitchFamily="34" charset="0"/>
              </a:rPr>
              <a:t>Source: Housing Europe calculations, based on ISRP and </a:t>
            </a:r>
            <a:r>
              <a:rPr lang="en-GB" sz="1000" i="1" dirty="0" err="1">
                <a:solidFill>
                  <a:schemeClr val="accent2"/>
                </a:solidFill>
                <a:latin typeface="Arial" panose="020B0604020202020204" pitchFamily="34" charset="0"/>
                <a:cs typeface="Arial" panose="020B0604020202020204" pitchFamily="34" charset="0"/>
              </a:rPr>
              <a:t>Numbeo</a:t>
            </a:r>
            <a:r>
              <a:rPr lang="en-GB" sz="1000" i="1" dirty="0">
                <a:solidFill>
                  <a:schemeClr val="accent2"/>
                </a:solidFill>
                <a:latin typeface="Arial" panose="020B0604020202020204" pitchFamily="34" charset="0"/>
                <a:cs typeface="Arial" panose="020B0604020202020204" pitchFamily="34" charset="0"/>
              </a:rPr>
              <a:t>.</a:t>
            </a:r>
            <a:endParaRPr lang="en-BE" sz="1000" i="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5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1BEE5-50E6-DFC4-9B0A-383EC8496AD2}"/>
              </a:ext>
            </a:extLst>
          </p:cNvPr>
          <p:cNvSpPr>
            <a:spLocks noGrp="1"/>
          </p:cNvSpPr>
          <p:nvPr>
            <p:ph type="title"/>
          </p:nvPr>
        </p:nvSpPr>
        <p:spPr/>
        <p:txBody>
          <a:bodyPr/>
          <a:lstStyle/>
          <a:p>
            <a:r>
              <a:rPr lang="en-GB" dirty="0"/>
              <a:t>THE YOUNG PEOPLE OF TODAY ARE WORRIED ABOUT BECOMING ADULTS</a:t>
            </a:r>
            <a:endParaRPr lang="es-ES_tradnl" dirty="0"/>
          </a:p>
        </p:txBody>
      </p:sp>
      <p:sp>
        <p:nvSpPr>
          <p:cNvPr id="5" name="TextBox 4">
            <a:extLst>
              <a:ext uri="{FF2B5EF4-FFF2-40B4-BE49-F238E27FC236}">
                <a16:creationId xmlns:a16="http://schemas.microsoft.com/office/drawing/2014/main" id="{DB712A80-8C92-5B45-EF4F-71B6A9324D98}"/>
              </a:ext>
            </a:extLst>
          </p:cNvPr>
          <p:cNvSpPr txBox="1"/>
          <p:nvPr/>
        </p:nvSpPr>
        <p:spPr>
          <a:xfrm>
            <a:off x="4588727" y="6612224"/>
            <a:ext cx="6099716" cy="246221"/>
          </a:xfrm>
          <a:prstGeom prst="rect">
            <a:avLst/>
          </a:prstGeom>
          <a:noFill/>
        </p:spPr>
        <p:txBody>
          <a:bodyPr wrap="square">
            <a:spAutoFit/>
          </a:bodyPr>
          <a:lstStyle/>
          <a:p>
            <a:r>
              <a:rPr lang="en-GB" sz="1000" i="1" dirty="0">
                <a:solidFill>
                  <a:schemeClr val="accent2"/>
                </a:solidFill>
                <a:latin typeface="Arial" panose="020B0604020202020204" pitchFamily="34" charset="0"/>
                <a:cs typeface="Arial" panose="020B0604020202020204" pitchFamily="34" charset="0"/>
              </a:rPr>
              <a:t>Source: Housing Europe calculations, based on ISRP and </a:t>
            </a:r>
            <a:r>
              <a:rPr lang="en-GB" sz="1000" i="1" dirty="0" err="1">
                <a:solidFill>
                  <a:schemeClr val="accent2"/>
                </a:solidFill>
                <a:latin typeface="Arial" panose="020B0604020202020204" pitchFamily="34" charset="0"/>
                <a:cs typeface="Arial" panose="020B0604020202020204" pitchFamily="34" charset="0"/>
              </a:rPr>
              <a:t>Numbeo</a:t>
            </a:r>
            <a:r>
              <a:rPr lang="en-GB" sz="1000" i="1" dirty="0">
                <a:solidFill>
                  <a:schemeClr val="accent2"/>
                </a:solidFill>
                <a:latin typeface="Arial" panose="020B0604020202020204" pitchFamily="34" charset="0"/>
                <a:cs typeface="Arial" panose="020B0604020202020204" pitchFamily="34" charset="0"/>
              </a:rPr>
              <a:t>.</a:t>
            </a:r>
            <a:endParaRPr lang="en-BE" sz="1000" i="1" dirty="0">
              <a:solidFill>
                <a:schemeClr val="accent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7FE35C-33B8-7729-A270-EE53FA7A1DF1}"/>
              </a:ext>
            </a:extLst>
          </p:cNvPr>
          <p:cNvPicPr>
            <a:picLocks noChangeAspect="1"/>
          </p:cNvPicPr>
          <p:nvPr/>
        </p:nvPicPr>
        <p:blipFill>
          <a:blip r:embed="rId3"/>
          <a:stretch>
            <a:fillRect/>
          </a:stretch>
        </p:blipFill>
        <p:spPr>
          <a:xfrm>
            <a:off x="2991959" y="2415762"/>
            <a:ext cx="6208081" cy="4048380"/>
          </a:xfrm>
          <a:prstGeom prst="rect">
            <a:avLst/>
          </a:prstGeom>
        </p:spPr>
      </p:pic>
    </p:spTree>
    <p:extLst>
      <p:ext uri="{BB962C8B-B14F-4D97-AF65-F5344CB8AC3E}">
        <p14:creationId xmlns:p14="http://schemas.microsoft.com/office/powerpoint/2010/main" val="167829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1BEE5-50E6-DFC4-9B0A-383EC8496AD2}"/>
              </a:ext>
            </a:extLst>
          </p:cNvPr>
          <p:cNvSpPr>
            <a:spLocks noGrp="1"/>
          </p:cNvSpPr>
          <p:nvPr>
            <p:ph type="title"/>
          </p:nvPr>
        </p:nvSpPr>
        <p:spPr>
          <a:xfrm>
            <a:off x="839787" y="457200"/>
            <a:ext cx="5367829" cy="1600200"/>
          </a:xfrm>
        </p:spPr>
        <p:txBody>
          <a:bodyPr/>
          <a:lstStyle/>
          <a:p>
            <a:r>
              <a:rPr lang="es-ES_tradnl" dirty="0"/>
              <a:t>OVERCROWDED HOMES WHILE HOUSING NEEDS OF YOUTH HAVE EVOLVED MASSIVELY</a:t>
            </a:r>
          </a:p>
        </p:txBody>
      </p:sp>
      <p:pic>
        <p:nvPicPr>
          <p:cNvPr id="6" name="Picture 5" descr="A graph with numbers and a bar&#10;&#10;Description automatically generated with medium confidence">
            <a:extLst>
              <a:ext uri="{FF2B5EF4-FFF2-40B4-BE49-F238E27FC236}">
                <a16:creationId xmlns:a16="http://schemas.microsoft.com/office/drawing/2014/main" id="{1863702F-D342-03BA-6801-52D6268D7CEF}"/>
              </a:ext>
            </a:extLst>
          </p:cNvPr>
          <p:cNvPicPr>
            <a:picLocks noChangeAspect="1"/>
          </p:cNvPicPr>
          <p:nvPr/>
        </p:nvPicPr>
        <p:blipFill>
          <a:blip r:embed="rId3"/>
          <a:stretch>
            <a:fillRect/>
          </a:stretch>
        </p:blipFill>
        <p:spPr>
          <a:xfrm>
            <a:off x="1822344" y="2553910"/>
            <a:ext cx="8896684" cy="4078709"/>
          </a:xfrm>
          <a:prstGeom prst="rect">
            <a:avLst/>
          </a:prstGeom>
        </p:spPr>
      </p:pic>
      <p:sp>
        <p:nvSpPr>
          <p:cNvPr id="7" name="Rectangle 6">
            <a:extLst>
              <a:ext uri="{FF2B5EF4-FFF2-40B4-BE49-F238E27FC236}">
                <a16:creationId xmlns:a16="http://schemas.microsoft.com/office/drawing/2014/main" id="{00F4305D-EB05-6302-34F1-E8215D587F47}"/>
              </a:ext>
            </a:extLst>
          </p:cNvPr>
          <p:cNvSpPr/>
          <p:nvPr/>
        </p:nvSpPr>
        <p:spPr>
          <a:xfrm>
            <a:off x="8910419" y="2057400"/>
            <a:ext cx="2743200" cy="11581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3551830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wall&#10;&#10;Description automatically generated">
            <a:extLst>
              <a:ext uri="{FF2B5EF4-FFF2-40B4-BE49-F238E27FC236}">
                <a16:creationId xmlns:a16="http://schemas.microsoft.com/office/drawing/2014/main" id="{9259CD74-57AE-E7AA-F3C4-9D6FA93844EE}"/>
              </a:ext>
            </a:extLst>
          </p:cNvPr>
          <p:cNvPicPr>
            <a:picLocks noChangeAspect="1"/>
          </p:cNvPicPr>
          <p:nvPr/>
        </p:nvPicPr>
        <p:blipFill>
          <a:blip r:embed="rId2"/>
          <a:stretch>
            <a:fillRect/>
          </a:stretch>
        </p:blipFill>
        <p:spPr>
          <a:xfrm>
            <a:off x="3896421" y="1339698"/>
            <a:ext cx="4155741" cy="2576558"/>
          </a:xfrm>
          <a:prstGeom prst="rect">
            <a:avLst/>
          </a:prstGeom>
        </p:spPr>
      </p:pic>
      <p:pic>
        <p:nvPicPr>
          <p:cNvPr id="6" name="Picture 5" descr="A graph of a house&#10;&#10;Description automatically generated">
            <a:extLst>
              <a:ext uri="{FF2B5EF4-FFF2-40B4-BE49-F238E27FC236}">
                <a16:creationId xmlns:a16="http://schemas.microsoft.com/office/drawing/2014/main" id="{6AB2F762-E014-85D1-F8D8-F40B24E73A0E}"/>
              </a:ext>
            </a:extLst>
          </p:cNvPr>
          <p:cNvPicPr>
            <a:picLocks noChangeAspect="1"/>
          </p:cNvPicPr>
          <p:nvPr/>
        </p:nvPicPr>
        <p:blipFill>
          <a:blip r:embed="rId3"/>
          <a:stretch>
            <a:fillRect/>
          </a:stretch>
        </p:blipFill>
        <p:spPr>
          <a:xfrm>
            <a:off x="8134007" y="1020302"/>
            <a:ext cx="3998329" cy="3478546"/>
          </a:xfrm>
          <a:prstGeom prst="rect">
            <a:avLst/>
          </a:prstGeom>
        </p:spPr>
      </p:pic>
      <p:pic>
        <p:nvPicPr>
          <p:cNvPr id="7" name="Picture 6" descr="A person holding a sign in a tent&#10;&#10;Description automatically generated">
            <a:extLst>
              <a:ext uri="{FF2B5EF4-FFF2-40B4-BE49-F238E27FC236}">
                <a16:creationId xmlns:a16="http://schemas.microsoft.com/office/drawing/2014/main" id="{DF4F17EF-E081-A9F4-280C-2027A3791DAD}"/>
              </a:ext>
            </a:extLst>
          </p:cNvPr>
          <p:cNvPicPr>
            <a:picLocks noChangeAspect="1"/>
          </p:cNvPicPr>
          <p:nvPr/>
        </p:nvPicPr>
        <p:blipFill>
          <a:blip r:embed="rId4"/>
          <a:stretch>
            <a:fillRect/>
          </a:stretch>
        </p:blipFill>
        <p:spPr>
          <a:xfrm>
            <a:off x="94203" y="1020301"/>
            <a:ext cx="3720373" cy="3478547"/>
          </a:xfrm>
          <a:prstGeom prst="rect">
            <a:avLst/>
          </a:prstGeom>
        </p:spPr>
      </p:pic>
    </p:spTree>
    <p:extLst>
      <p:ext uri="{BB962C8B-B14F-4D97-AF65-F5344CB8AC3E}">
        <p14:creationId xmlns:p14="http://schemas.microsoft.com/office/powerpoint/2010/main" val="597971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DEE3-9324-F56B-1BF1-1DA3B2E617E4}"/>
              </a:ext>
            </a:extLst>
          </p:cNvPr>
          <p:cNvSpPr>
            <a:spLocks noGrp="1"/>
          </p:cNvSpPr>
          <p:nvPr>
            <p:ph type="title"/>
          </p:nvPr>
        </p:nvSpPr>
        <p:spPr>
          <a:xfrm>
            <a:off x="839788" y="457200"/>
            <a:ext cx="5470860" cy="1600200"/>
          </a:xfrm>
        </p:spPr>
        <p:txBody>
          <a:bodyPr/>
          <a:lstStyle/>
          <a:p>
            <a:r>
              <a:rPr lang="en-BE" dirty="0"/>
              <a:t>OUR LATEST ‘STATE OF HOUSING IN EUROPE’ REPORT &amp; GREECE</a:t>
            </a:r>
          </a:p>
        </p:txBody>
      </p:sp>
      <p:pic>
        <p:nvPicPr>
          <p:cNvPr id="7" name="Content Placeholder 6" descr="A document with text and blue text&#10;&#10;Description automatically generated">
            <a:extLst>
              <a:ext uri="{FF2B5EF4-FFF2-40B4-BE49-F238E27FC236}">
                <a16:creationId xmlns:a16="http://schemas.microsoft.com/office/drawing/2014/main" id="{CF8B503E-2DCF-227F-67DA-A5D524465E6F}"/>
              </a:ext>
            </a:extLst>
          </p:cNvPr>
          <p:cNvPicPr>
            <a:picLocks noGrp="1" noChangeAspect="1"/>
          </p:cNvPicPr>
          <p:nvPr>
            <p:ph sz="half" idx="10"/>
          </p:nvPr>
        </p:nvPicPr>
        <p:blipFill rotWithShape="1">
          <a:blip r:embed="rId2"/>
          <a:srcRect t="52842" r="31169"/>
          <a:stretch/>
        </p:blipFill>
        <p:spPr>
          <a:xfrm>
            <a:off x="7135793" y="3429000"/>
            <a:ext cx="4835798" cy="3404430"/>
          </a:xfrm>
        </p:spPr>
      </p:pic>
      <p:pic>
        <p:nvPicPr>
          <p:cNvPr id="8" name="Content Placeholder 6" descr="A document with text and blue text&#10;&#10;Description automatically generated">
            <a:extLst>
              <a:ext uri="{FF2B5EF4-FFF2-40B4-BE49-F238E27FC236}">
                <a16:creationId xmlns:a16="http://schemas.microsoft.com/office/drawing/2014/main" id="{E57B2C70-A17D-F85B-7A1F-47100FCDF31C}"/>
              </a:ext>
            </a:extLst>
          </p:cNvPr>
          <p:cNvPicPr>
            <a:picLocks noChangeAspect="1"/>
          </p:cNvPicPr>
          <p:nvPr/>
        </p:nvPicPr>
        <p:blipFill rotWithShape="1">
          <a:blip r:embed="rId2"/>
          <a:srcRect l="1964" b="49062"/>
          <a:stretch/>
        </p:blipFill>
        <p:spPr>
          <a:xfrm>
            <a:off x="839788" y="2778528"/>
            <a:ext cx="6296005" cy="3361445"/>
          </a:xfrm>
          <a:prstGeom prst="rect">
            <a:avLst/>
          </a:prstGeom>
        </p:spPr>
      </p:pic>
      <p:sp>
        <p:nvSpPr>
          <p:cNvPr id="9" name="Title 1">
            <a:extLst>
              <a:ext uri="{FF2B5EF4-FFF2-40B4-BE49-F238E27FC236}">
                <a16:creationId xmlns:a16="http://schemas.microsoft.com/office/drawing/2014/main" id="{A7A80469-72F1-6D58-7806-C00798F42640}"/>
              </a:ext>
            </a:extLst>
          </p:cNvPr>
          <p:cNvSpPr txBox="1">
            <a:spLocks/>
          </p:cNvSpPr>
          <p:nvPr/>
        </p:nvSpPr>
        <p:spPr>
          <a:xfrm>
            <a:off x="7399279" y="1534196"/>
            <a:ext cx="5024540" cy="840346"/>
          </a:xfrm>
          <a:prstGeom prst="rect">
            <a:avLst/>
          </a:prstGeom>
        </p:spPr>
        <p:txBody>
          <a:bodyPr anchor="b"/>
          <a:lstStyle>
            <a:lvl1pPr algn="l" defTabSz="914400" rtl="0" eaLnBrk="1" latinLnBrk="0" hangingPunct="1">
              <a:lnSpc>
                <a:spcPct val="90000"/>
              </a:lnSpc>
              <a:spcBef>
                <a:spcPct val="0"/>
              </a:spcBef>
              <a:buNone/>
              <a:defRPr sz="3200" b="1" kern="1200">
                <a:solidFill>
                  <a:srgbClr val="F47770"/>
                </a:solidFill>
                <a:latin typeface="Arial" panose="020B0604020202020204" pitchFamily="34" charset="0"/>
                <a:ea typeface="+mj-ea"/>
                <a:cs typeface="Arial" panose="020B0604020202020204" pitchFamily="34" charset="0"/>
              </a:defRPr>
            </a:lvl1pPr>
          </a:lstStyle>
          <a:p>
            <a:r>
              <a:rPr lang="en-BE" sz="1600" dirty="0">
                <a:solidFill>
                  <a:srgbClr val="65BABE"/>
                </a:solidFill>
              </a:rPr>
              <a:t>www.stateofhousing.eu</a:t>
            </a:r>
          </a:p>
        </p:txBody>
      </p:sp>
    </p:spTree>
    <p:extLst>
      <p:ext uri="{BB962C8B-B14F-4D97-AF65-F5344CB8AC3E}">
        <p14:creationId xmlns:p14="http://schemas.microsoft.com/office/powerpoint/2010/main" val="122467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4F5F-F220-F64F-BAB6-84E1372C7CB3}"/>
              </a:ext>
            </a:extLst>
          </p:cNvPr>
          <p:cNvSpPr>
            <a:spLocks noGrp="1"/>
          </p:cNvSpPr>
          <p:nvPr>
            <p:ph type="title"/>
          </p:nvPr>
        </p:nvSpPr>
        <p:spPr/>
        <p:txBody>
          <a:bodyPr>
            <a:normAutofit fontScale="90000"/>
          </a:bodyPr>
          <a:lstStyle/>
          <a:p>
            <a:r>
              <a:rPr lang="en-BE" dirty="0"/>
              <a:t>The role of public, cooperative &amp; social housing</a:t>
            </a:r>
          </a:p>
        </p:txBody>
      </p:sp>
      <p:pic>
        <p:nvPicPr>
          <p:cNvPr id="20" name="Picture Placeholder 19" descr="A room with a table and chairs&#10;&#10;Description automatically generated">
            <a:extLst>
              <a:ext uri="{FF2B5EF4-FFF2-40B4-BE49-F238E27FC236}">
                <a16:creationId xmlns:a16="http://schemas.microsoft.com/office/drawing/2014/main" id="{920953A6-98A9-713C-3D39-F3B1F72ED553}"/>
              </a:ext>
            </a:extLst>
          </p:cNvPr>
          <p:cNvPicPr>
            <a:picLocks noGrp="1" noChangeAspect="1"/>
          </p:cNvPicPr>
          <p:nvPr>
            <p:ph type="pic" sz="quarter" idx="10"/>
          </p:nvPr>
        </p:nvPicPr>
        <p:blipFill>
          <a:blip r:embed="rId2"/>
          <a:srcRect l="23234" r="23234"/>
          <a:stretch>
            <a:fillRect/>
          </a:stretch>
        </p:blipFill>
        <p:spPr/>
      </p:pic>
      <p:sp>
        <p:nvSpPr>
          <p:cNvPr id="4" name="Text Placeholder 3">
            <a:extLst>
              <a:ext uri="{FF2B5EF4-FFF2-40B4-BE49-F238E27FC236}">
                <a16:creationId xmlns:a16="http://schemas.microsoft.com/office/drawing/2014/main" id="{61C9A31C-0ED0-6989-DE07-3D58A210326B}"/>
              </a:ext>
            </a:extLst>
          </p:cNvPr>
          <p:cNvSpPr>
            <a:spLocks noGrp="1"/>
          </p:cNvSpPr>
          <p:nvPr>
            <p:ph type="body" sz="half" idx="2"/>
          </p:nvPr>
        </p:nvSpPr>
        <p:spPr/>
        <p:txBody>
          <a:bodyPr/>
          <a:lstStyle/>
          <a:p>
            <a:r>
              <a:rPr lang="en-IE" dirty="0"/>
              <a:t>Housing Fund of the Republic of Slovenia (HFRS) provides financing for the development of affordable housing, targets also youth &amp; offers amenities</a:t>
            </a:r>
            <a:endParaRPr lang="en-BE" dirty="0"/>
          </a:p>
        </p:txBody>
      </p:sp>
      <p:pic>
        <p:nvPicPr>
          <p:cNvPr id="14" name="Picture Placeholder 13" descr="A living room with a couch and a table&#10;&#10;Description automatically generated">
            <a:extLst>
              <a:ext uri="{FF2B5EF4-FFF2-40B4-BE49-F238E27FC236}">
                <a16:creationId xmlns:a16="http://schemas.microsoft.com/office/drawing/2014/main" id="{3414EF4A-82EA-731D-B0B4-99CFBE2B9B68}"/>
              </a:ext>
            </a:extLst>
          </p:cNvPr>
          <p:cNvPicPr>
            <a:picLocks noGrp="1" noChangeAspect="1"/>
          </p:cNvPicPr>
          <p:nvPr>
            <p:ph type="pic" sz="quarter" idx="11"/>
          </p:nvPr>
        </p:nvPicPr>
        <p:blipFill>
          <a:blip r:embed="rId3"/>
          <a:srcRect l="21862" r="21862"/>
          <a:stretch>
            <a:fillRect/>
          </a:stretch>
        </p:blipFill>
        <p:spPr/>
      </p:pic>
      <p:sp>
        <p:nvSpPr>
          <p:cNvPr id="6" name="Text Placeholder 5">
            <a:extLst>
              <a:ext uri="{FF2B5EF4-FFF2-40B4-BE49-F238E27FC236}">
                <a16:creationId xmlns:a16="http://schemas.microsoft.com/office/drawing/2014/main" id="{4F703AAC-5D7F-7AC9-4ACB-2248AEA66DBB}"/>
              </a:ext>
            </a:extLst>
          </p:cNvPr>
          <p:cNvSpPr>
            <a:spLocks noGrp="1"/>
          </p:cNvSpPr>
          <p:nvPr>
            <p:ph type="body" sz="half" idx="12"/>
          </p:nvPr>
        </p:nvSpPr>
        <p:spPr/>
        <p:txBody>
          <a:bodyPr/>
          <a:lstStyle/>
          <a:p>
            <a:r>
              <a:rPr lang="en-BE" dirty="0"/>
              <a:t>Students, young workers, tackles youth homelessness</a:t>
            </a:r>
          </a:p>
          <a:p>
            <a:r>
              <a:rPr lang="en-BE" dirty="0"/>
              <a:t>EU youth leaves home at 27</a:t>
            </a:r>
            <a:br>
              <a:rPr lang="en-BE" dirty="0"/>
            </a:br>
            <a:r>
              <a:rPr lang="en-BE" dirty="0"/>
              <a:t>Danes at an age of 21</a:t>
            </a:r>
          </a:p>
        </p:txBody>
      </p:sp>
      <p:pic>
        <p:nvPicPr>
          <p:cNvPr id="22" name="Picture Placeholder 21" descr="A group of people sitting on a couch&#10;&#10;Description automatically generated">
            <a:extLst>
              <a:ext uri="{FF2B5EF4-FFF2-40B4-BE49-F238E27FC236}">
                <a16:creationId xmlns:a16="http://schemas.microsoft.com/office/drawing/2014/main" id="{9E01117F-4886-D342-CAA9-778517AFE95E}"/>
              </a:ext>
            </a:extLst>
          </p:cNvPr>
          <p:cNvPicPr>
            <a:picLocks noGrp="1" noChangeAspect="1"/>
          </p:cNvPicPr>
          <p:nvPr>
            <p:ph type="pic" sz="quarter" idx="13"/>
          </p:nvPr>
        </p:nvPicPr>
        <p:blipFill>
          <a:blip r:embed="rId4"/>
          <a:srcRect l="16688" r="16688"/>
          <a:stretch>
            <a:fillRect/>
          </a:stretch>
        </p:blipFill>
        <p:spPr/>
      </p:pic>
      <p:sp>
        <p:nvSpPr>
          <p:cNvPr id="8" name="Text Placeholder 7">
            <a:extLst>
              <a:ext uri="{FF2B5EF4-FFF2-40B4-BE49-F238E27FC236}">
                <a16:creationId xmlns:a16="http://schemas.microsoft.com/office/drawing/2014/main" id="{C99A32AA-5B69-3001-DF76-563610EE8E28}"/>
              </a:ext>
            </a:extLst>
          </p:cNvPr>
          <p:cNvSpPr>
            <a:spLocks noGrp="1"/>
          </p:cNvSpPr>
          <p:nvPr>
            <p:ph type="body" sz="half" idx="14"/>
          </p:nvPr>
        </p:nvSpPr>
        <p:spPr/>
        <p:txBody>
          <a:bodyPr/>
          <a:lstStyle/>
          <a:p>
            <a:r>
              <a:rPr lang="en-BE" dirty="0"/>
              <a:t>22 housing projects, 300 beds for young people (18-35 years old); youth cohousing, intergeneretional homes, public housing</a:t>
            </a:r>
          </a:p>
        </p:txBody>
      </p:sp>
      <p:sp>
        <p:nvSpPr>
          <p:cNvPr id="9" name="Text Placeholder 8">
            <a:extLst>
              <a:ext uri="{FF2B5EF4-FFF2-40B4-BE49-F238E27FC236}">
                <a16:creationId xmlns:a16="http://schemas.microsoft.com/office/drawing/2014/main" id="{3149EA2A-B14A-75BE-B2C2-D35A51903CB8}"/>
              </a:ext>
            </a:extLst>
          </p:cNvPr>
          <p:cNvSpPr>
            <a:spLocks noGrp="1"/>
          </p:cNvSpPr>
          <p:nvPr>
            <p:ph type="body" sz="half" idx="15"/>
          </p:nvPr>
        </p:nvSpPr>
        <p:spPr>
          <a:xfrm>
            <a:off x="646176" y="4504991"/>
            <a:ext cx="3767328" cy="817581"/>
          </a:xfrm>
        </p:spPr>
        <p:txBody>
          <a:bodyPr/>
          <a:lstStyle/>
          <a:p>
            <a:r>
              <a:rPr lang="en-BE" dirty="0"/>
              <a:t>‘Youth’ housing is a dedicated form of non-profit-housing provision</a:t>
            </a:r>
          </a:p>
        </p:txBody>
      </p:sp>
      <p:sp>
        <p:nvSpPr>
          <p:cNvPr id="10" name="Text Placeholder 9">
            <a:extLst>
              <a:ext uri="{FF2B5EF4-FFF2-40B4-BE49-F238E27FC236}">
                <a16:creationId xmlns:a16="http://schemas.microsoft.com/office/drawing/2014/main" id="{E1709AA3-DD0A-168D-B1E8-EE9DE18E98B8}"/>
              </a:ext>
            </a:extLst>
          </p:cNvPr>
          <p:cNvSpPr>
            <a:spLocks noGrp="1"/>
          </p:cNvSpPr>
          <p:nvPr>
            <p:ph type="body" sz="half" idx="16"/>
          </p:nvPr>
        </p:nvSpPr>
        <p:spPr>
          <a:xfrm>
            <a:off x="4731143" y="4504991"/>
            <a:ext cx="3132844" cy="817581"/>
          </a:xfrm>
        </p:spPr>
        <p:txBody>
          <a:bodyPr/>
          <a:lstStyle/>
          <a:p>
            <a:r>
              <a:rPr lang="ga-IE" dirty="0"/>
              <a:t>“Youth” housing is a new ambition, never too late</a:t>
            </a:r>
            <a:endParaRPr lang="en-BE" dirty="0"/>
          </a:p>
        </p:txBody>
      </p:sp>
      <p:sp>
        <p:nvSpPr>
          <p:cNvPr id="11" name="Text Placeholder 10">
            <a:extLst>
              <a:ext uri="{FF2B5EF4-FFF2-40B4-BE49-F238E27FC236}">
                <a16:creationId xmlns:a16="http://schemas.microsoft.com/office/drawing/2014/main" id="{80F87BF9-A816-45AE-FA7F-41F85F98F026}"/>
              </a:ext>
            </a:extLst>
          </p:cNvPr>
          <p:cNvSpPr>
            <a:spLocks noGrp="1"/>
          </p:cNvSpPr>
          <p:nvPr>
            <p:ph type="body" sz="half" idx="17"/>
          </p:nvPr>
        </p:nvSpPr>
        <p:spPr/>
        <p:txBody>
          <a:bodyPr/>
          <a:lstStyle/>
          <a:p>
            <a:r>
              <a:rPr lang="en-GB" dirty="0"/>
              <a:t>Milano 2035 </a:t>
            </a:r>
            <a:br>
              <a:rPr lang="en-GB" dirty="0"/>
            </a:br>
            <a:r>
              <a:rPr lang="en-GB" dirty="0"/>
              <a:t>The Youth Housing Coalition</a:t>
            </a:r>
            <a:endParaRPr lang="en-BE" dirty="0"/>
          </a:p>
        </p:txBody>
      </p:sp>
      <p:sp>
        <p:nvSpPr>
          <p:cNvPr id="16" name="Text Placeholder 8">
            <a:extLst>
              <a:ext uri="{FF2B5EF4-FFF2-40B4-BE49-F238E27FC236}">
                <a16:creationId xmlns:a16="http://schemas.microsoft.com/office/drawing/2014/main" id="{267A8671-AB77-5A8E-D049-03CA0C568108}"/>
              </a:ext>
            </a:extLst>
          </p:cNvPr>
          <p:cNvSpPr txBox="1">
            <a:spLocks/>
          </p:cNvSpPr>
          <p:nvPr/>
        </p:nvSpPr>
        <p:spPr>
          <a:xfrm rot="16200000">
            <a:off x="-554064" y="2706169"/>
            <a:ext cx="3243879"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t>DENMARK</a:t>
            </a:r>
          </a:p>
        </p:txBody>
      </p:sp>
      <p:sp>
        <p:nvSpPr>
          <p:cNvPr id="17" name="Text Placeholder 8">
            <a:extLst>
              <a:ext uri="{FF2B5EF4-FFF2-40B4-BE49-F238E27FC236}">
                <a16:creationId xmlns:a16="http://schemas.microsoft.com/office/drawing/2014/main" id="{CEA1D4DC-5D1D-3C2F-4D43-1679F7C72A8D}"/>
              </a:ext>
            </a:extLst>
          </p:cNvPr>
          <p:cNvSpPr txBox="1">
            <a:spLocks/>
          </p:cNvSpPr>
          <p:nvPr/>
        </p:nvSpPr>
        <p:spPr>
          <a:xfrm rot="16200000">
            <a:off x="2810929" y="2706168"/>
            <a:ext cx="3243879"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t>SLOVENIA</a:t>
            </a:r>
          </a:p>
        </p:txBody>
      </p:sp>
      <p:sp>
        <p:nvSpPr>
          <p:cNvPr id="18" name="Text Placeholder 8">
            <a:extLst>
              <a:ext uri="{FF2B5EF4-FFF2-40B4-BE49-F238E27FC236}">
                <a16:creationId xmlns:a16="http://schemas.microsoft.com/office/drawing/2014/main" id="{1F113888-2669-1C12-47A0-7970FEB8A405}"/>
              </a:ext>
            </a:extLst>
          </p:cNvPr>
          <p:cNvSpPr txBox="1">
            <a:spLocks/>
          </p:cNvSpPr>
          <p:nvPr/>
        </p:nvSpPr>
        <p:spPr>
          <a:xfrm rot="16200000">
            <a:off x="6170021" y="2706167"/>
            <a:ext cx="3243879"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t>ITALY</a:t>
            </a:r>
          </a:p>
        </p:txBody>
      </p:sp>
    </p:spTree>
    <p:extLst>
      <p:ext uri="{BB962C8B-B14F-4D97-AF65-F5344CB8AC3E}">
        <p14:creationId xmlns:p14="http://schemas.microsoft.com/office/powerpoint/2010/main" val="245723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E3A6-BAB6-121C-AC33-80DF0A25B13B}"/>
              </a:ext>
            </a:extLst>
          </p:cNvPr>
          <p:cNvSpPr>
            <a:spLocks noGrp="1"/>
          </p:cNvSpPr>
          <p:nvPr>
            <p:ph type="title"/>
          </p:nvPr>
        </p:nvSpPr>
        <p:spPr/>
        <p:txBody>
          <a:bodyPr/>
          <a:lstStyle/>
          <a:p>
            <a:r>
              <a:rPr lang="en-BE" dirty="0"/>
              <a:t>LOOKING AT THE NEEDS OF THE YOUTH</a:t>
            </a:r>
          </a:p>
        </p:txBody>
      </p:sp>
      <p:sp>
        <p:nvSpPr>
          <p:cNvPr id="3" name="Text Placeholder 2">
            <a:extLst>
              <a:ext uri="{FF2B5EF4-FFF2-40B4-BE49-F238E27FC236}">
                <a16:creationId xmlns:a16="http://schemas.microsoft.com/office/drawing/2014/main" id="{BC24D567-1A20-F534-B948-2F1EE3D89620}"/>
              </a:ext>
            </a:extLst>
          </p:cNvPr>
          <p:cNvSpPr>
            <a:spLocks noGrp="1"/>
          </p:cNvSpPr>
          <p:nvPr>
            <p:ph type="body" sz="half" idx="2"/>
          </p:nvPr>
        </p:nvSpPr>
        <p:spPr/>
        <p:txBody>
          <a:bodyPr/>
          <a:lstStyle/>
          <a:p>
            <a:r>
              <a:rPr lang="en-BE" dirty="0">
                <a:solidFill>
                  <a:schemeClr val="tx1"/>
                </a:solidFill>
              </a:rPr>
              <a:t>Kiubo, a spinoff of a social housing company in Austria tackles </a:t>
            </a:r>
            <a:r>
              <a:rPr lang="en-BE" b="1" dirty="0">
                <a:solidFill>
                  <a:schemeClr val="tx1"/>
                </a:solidFill>
              </a:rPr>
              <a:t>rightsizing</a:t>
            </a:r>
            <a:r>
              <a:rPr lang="en-BE" dirty="0">
                <a:solidFill>
                  <a:schemeClr val="tx1"/>
                </a:solidFill>
              </a:rPr>
              <a:t> of flats</a:t>
            </a:r>
          </a:p>
        </p:txBody>
      </p:sp>
      <p:sp>
        <p:nvSpPr>
          <p:cNvPr id="4" name="Text Placeholder 3">
            <a:extLst>
              <a:ext uri="{FF2B5EF4-FFF2-40B4-BE49-F238E27FC236}">
                <a16:creationId xmlns:a16="http://schemas.microsoft.com/office/drawing/2014/main" id="{796584E4-C1E3-2751-C4E7-84DB5A49128F}"/>
              </a:ext>
            </a:extLst>
          </p:cNvPr>
          <p:cNvSpPr>
            <a:spLocks noGrp="1"/>
          </p:cNvSpPr>
          <p:nvPr>
            <p:ph type="body" sz="half" idx="10"/>
          </p:nvPr>
        </p:nvSpPr>
        <p:spPr>
          <a:xfrm>
            <a:off x="6094960" y="2589212"/>
            <a:ext cx="5257252" cy="3811588"/>
          </a:xfrm>
        </p:spPr>
        <p:txBody>
          <a:bodyPr/>
          <a:lstStyle/>
          <a:p>
            <a:r>
              <a:rPr lang="en-BE" dirty="0">
                <a:solidFill>
                  <a:schemeClr val="tx1"/>
                </a:solidFill>
              </a:rPr>
              <a:t>Revival of coops in Lisbon, the city’s plan to </a:t>
            </a:r>
            <a:r>
              <a:rPr lang="en-BE" b="1" dirty="0">
                <a:solidFill>
                  <a:schemeClr val="tx1"/>
                </a:solidFill>
              </a:rPr>
              <a:t>lend land</a:t>
            </a:r>
            <a:r>
              <a:rPr lang="en-BE" dirty="0">
                <a:solidFill>
                  <a:schemeClr val="tx1"/>
                </a:solidFill>
              </a:rPr>
              <a:t> to youth for 90 years so that they can build on it</a:t>
            </a:r>
          </a:p>
        </p:txBody>
      </p:sp>
      <p:pic>
        <p:nvPicPr>
          <p:cNvPr id="6" name="Picture 5" descr="A group of men lifting a large square building&#10;&#10;Description automatically generated">
            <a:extLst>
              <a:ext uri="{FF2B5EF4-FFF2-40B4-BE49-F238E27FC236}">
                <a16:creationId xmlns:a16="http://schemas.microsoft.com/office/drawing/2014/main" id="{D40589A4-F9B5-1263-27BC-698A00C211EE}"/>
              </a:ext>
            </a:extLst>
          </p:cNvPr>
          <p:cNvPicPr>
            <a:picLocks noChangeAspect="1"/>
          </p:cNvPicPr>
          <p:nvPr/>
        </p:nvPicPr>
        <p:blipFill>
          <a:blip r:embed="rId2"/>
          <a:stretch>
            <a:fillRect/>
          </a:stretch>
        </p:blipFill>
        <p:spPr>
          <a:xfrm>
            <a:off x="963168" y="3431966"/>
            <a:ext cx="4322273" cy="2968834"/>
          </a:xfrm>
          <a:prstGeom prst="rect">
            <a:avLst/>
          </a:prstGeom>
        </p:spPr>
      </p:pic>
      <p:sp>
        <p:nvSpPr>
          <p:cNvPr id="9" name="Text Placeholder 8">
            <a:extLst>
              <a:ext uri="{FF2B5EF4-FFF2-40B4-BE49-F238E27FC236}">
                <a16:creationId xmlns:a16="http://schemas.microsoft.com/office/drawing/2014/main" id="{C66675EB-5CC3-1CFA-C596-D6CD52D09FFE}"/>
              </a:ext>
            </a:extLst>
          </p:cNvPr>
          <p:cNvSpPr txBox="1">
            <a:spLocks/>
          </p:cNvSpPr>
          <p:nvPr/>
        </p:nvSpPr>
        <p:spPr>
          <a:xfrm rot="16200000">
            <a:off x="-995414" y="4601978"/>
            <a:ext cx="3243879"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solidFill>
                  <a:srgbClr val="65BABE"/>
                </a:solidFill>
              </a:rPr>
              <a:t>AUSTRIA</a:t>
            </a:r>
          </a:p>
        </p:txBody>
      </p:sp>
      <p:pic>
        <p:nvPicPr>
          <p:cNvPr id="11" name="Picture 10" descr="A trolleys on a street&#10;&#10;Description automatically generated">
            <a:extLst>
              <a:ext uri="{FF2B5EF4-FFF2-40B4-BE49-F238E27FC236}">
                <a16:creationId xmlns:a16="http://schemas.microsoft.com/office/drawing/2014/main" id="{901EF350-BD03-46A9-CCF6-266830BDB36F}"/>
              </a:ext>
            </a:extLst>
          </p:cNvPr>
          <p:cNvPicPr>
            <a:picLocks noChangeAspect="1"/>
          </p:cNvPicPr>
          <p:nvPr/>
        </p:nvPicPr>
        <p:blipFill rotWithShape="1">
          <a:blip r:embed="rId3"/>
          <a:srcRect t="18059"/>
          <a:stretch/>
        </p:blipFill>
        <p:spPr>
          <a:xfrm>
            <a:off x="6119265" y="3429000"/>
            <a:ext cx="4811493" cy="2971800"/>
          </a:xfrm>
          <a:prstGeom prst="rect">
            <a:avLst/>
          </a:prstGeom>
        </p:spPr>
      </p:pic>
      <p:sp>
        <p:nvSpPr>
          <p:cNvPr id="14" name="Text Placeholder 8">
            <a:extLst>
              <a:ext uri="{FF2B5EF4-FFF2-40B4-BE49-F238E27FC236}">
                <a16:creationId xmlns:a16="http://schemas.microsoft.com/office/drawing/2014/main" id="{AF8F5AB9-380F-2D17-E8E7-4254EB5F16A1}"/>
              </a:ext>
            </a:extLst>
          </p:cNvPr>
          <p:cNvSpPr txBox="1">
            <a:spLocks/>
          </p:cNvSpPr>
          <p:nvPr/>
        </p:nvSpPr>
        <p:spPr>
          <a:xfrm rot="16200000">
            <a:off x="4230529" y="4601977"/>
            <a:ext cx="3243879" cy="35376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BE" dirty="0">
                <a:solidFill>
                  <a:srgbClr val="65BABE"/>
                </a:solidFill>
              </a:rPr>
              <a:t>PORTUGAL</a:t>
            </a:r>
          </a:p>
        </p:txBody>
      </p:sp>
    </p:spTree>
    <p:extLst>
      <p:ext uri="{BB962C8B-B14F-4D97-AF65-F5344CB8AC3E}">
        <p14:creationId xmlns:p14="http://schemas.microsoft.com/office/powerpoint/2010/main" val="1038009399"/>
      </p:ext>
    </p:extLst>
  </p:cSld>
  <p:clrMapOvr>
    <a:masterClrMapping/>
  </p:clrMapOvr>
</p:sld>
</file>

<file path=ppt/theme/theme1.xml><?xml version="1.0" encoding="utf-8"?>
<a:theme xmlns:a="http://schemas.openxmlformats.org/drawingml/2006/main" name="Tema de Office">
  <a:themeElements>
    <a:clrScheme name="Housing Europe">
      <a:dk1>
        <a:srgbClr val="000000"/>
      </a:dk1>
      <a:lt1>
        <a:srgbClr val="FFFFFF"/>
      </a:lt1>
      <a:dk2>
        <a:srgbClr val="44546A"/>
      </a:dk2>
      <a:lt2>
        <a:srgbClr val="E7E6E6"/>
      </a:lt2>
      <a:accent1>
        <a:srgbClr val="E26E68"/>
      </a:accent1>
      <a:accent2>
        <a:srgbClr val="78B6BB"/>
      </a:accent2>
      <a:accent3>
        <a:srgbClr val="A5A5A5"/>
      </a:accent3>
      <a:accent4>
        <a:srgbClr val="393B3B"/>
      </a:accent4>
      <a:accent5>
        <a:srgbClr val="5B7D96"/>
      </a:accent5>
      <a:accent6>
        <a:srgbClr val="20BAE8"/>
      </a:accent6>
      <a:hlink>
        <a:srgbClr val="233876"/>
      </a:hlink>
      <a:folHlink>
        <a:srgbClr val="0C73B5"/>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363</TotalTime>
  <Words>866</Words>
  <Application>Microsoft Macintosh PowerPoint</Application>
  <PresentationFormat>Widescreen</PresentationFormat>
  <Paragraphs>66</Paragraphs>
  <Slides>14</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Tema de Office</vt:lpstr>
      <vt:lpstr>PowerPoint Presentation</vt:lpstr>
      <vt:lpstr>THE RICHNESS OF THE HOUSING EUROPE NETWORK</vt:lpstr>
      <vt:lpstr>1/3 OF THE NET INCOME SPENT FOR RENT IS OFTEN OUT OF REACH</vt:lpstr>
      <vt:lpstr>THE YOUNG PEOPLE OF TODAY ARE WORRIED ABOUT BECOMING ADULTS</vt:lpstr>
      <vt:lpstr>OVERCROWDED HOMES WHILE HOUSING NEEDS OF YOUTH HAVE EVOLVED MASSIVELY</vt:lpstr>
      <vt:lpstr>PowerPoint Presentation</vt:lpstr>
      <vt:lpstr>OUR LATEST ‘STATE OF HOUSING IN EUROPE’ REPORT &amp; GREECE</vt:lpstr>
      <vt:lpstr>The role of public, cooperative &amp; social housing</vt:lpstr>
      <vt:lpstr>LOOKING AT THE NEEDS OF THE YOUTH</vt:lpstr>
      <vt:lpstr>LOOKING AT THE NEEDS OF THE YOUTH</vt:lpstr>
      <vt:lpstr>The way ahead after the European Year of Youth</vt:lpstr>
      <vt:lpstr>PowerPoint Presentation</vt:lpstr>
      <vt:lpstr>THE POWER OF THE NARRATIVE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Think Things</dc:creator>
  <cp:lastModifiedBy>Diana Yordanova - Housing Europe</cp:lastModifiedBy>
  <cp:revision>18</cp:revision>
  <dcterms:created xsi:type="dcterms:W3CDTF">2023-08-28T15:23:02Z</dcterms:created>
  <dcterms:modified xsi:type="dcterms:W3CDTF">2023-10-18T15:39:00Z</dcterms:modified>
</cp:coreProperties>
</file>